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officedocument.obfuscatedFont" Extension="odttf"/>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2.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24.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22.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3.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Lst>
  <p:sldSz cy="5143500" cx="9144000"/>
  <p:notesSz cx="6858000" cy="9144000"/>
  <p:embeddedFontLst>
    <p:embeddedFont>
      <p:font typeface="Raleway"/>
      <p:regular r:id="rId30"/>
      <p:bold r:id="rId31"/>
      <p:italic r:id="rId32"/>
      <p:boldItalic r:id="rId33"/>
    </p:embeddedFont>
    <p:embeddedFont>
      <p:font typeface="Lato"/>
      <p:regular r:id="rId34"/>
      <p:bold r:id="rId35"/>
      <p:italic r:id="rId36"/>
      <p:boldItalic r:id="rId37"/>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5" Type="http://schemas.openxmlformats.org/officeDocument/2006/relationships/notesMaster" Target="notesMasters/notesMaster1.xml"/><Relationship Id="rId6" Type="http://schemas.openxmlformats.org/officeDocument/2006/relationships/slide" Target="slides/slide1.xml"/><Relationship Id="rId29" Type="http://schemas.openxmlformats.org/officeDocument/2006/relationships/slide" Target="slides/slide24.xml"/><Relationship Id="rId7" Type="http://schemas.openxmlformats.org/officeDocument/2006/relationships/slide" Target="slides/slide2.xml"/><Relationship Id="rId8" Type="http://schemas.openxmlformats.org/officeDocument/2006/relationships/slide" Target="slides/slide3.xml"/><Relationship Id="rId31" Type="http://schemas.openxmlformats.org/officeDocument/2006/relationships/font" Target="fonts/Raleway-bold.fntdata"/><Relationship Id="rId30" Type="http://schemas.openxmlformats.org/officeDocument/2006/relationships/font" Target="fonts/Raleway-regular.fntdata"/><Relationship Id="rId11" Type="http://schemas.openxmlformats.org/officeDocument/2006/relationships/slide" Target="slides/slide6.xml"/><Relationship Id="rId33" Type="http://schemas.openxmlformats.org/officeDocument/2006/relationships/font" Target="fonts/Raleway-boldItalic.fntdata"/><Relationship Id="rId10" Type="http://schemas.openxmlformats.org/officeDocument/2006/relationships/slide" Target="slides/slide5.xml"/><Relationship Id="rId32" Type="http://schemas.openxmlformats.org/officeDocument/2006/relationships/font" Target="fonts/Raleway-italic.fntdata"/><Relationship Id="rId13" Type="http://schemas.openxmlformats.org/officeDocument/2006/relationships/slide" Target="slides/slide8.xml"/><Relationship Id="rId35" Type="http://schemas.openxmlformats.org/officeDocument/2006/relationships/font" Target="fonts/Lato-bold.fntdata"/><Relationship Id="rId12" Type="http://schemas.openxmlformats.org/officeDocument/2006/relationships/slide" Target="slides/slide7.xml"/><Relationship Id="rId34" Type="http://schemas.openxmlformats.org/officeDocument/2006/relationships/font" Target="fonts/Lato-regular.fntdata"/><Relationship Id="rId15" Type="http://schemas.openxmlformats.org/officeDocument/2006/relationships/slide" Target="slides/slide10.xml"/><Relationship Id="rId37" Type="http://schemas.openxmlformats.org/officeDocument/2006/relationships/font" Target="fonts/Lato-boldItalic.fntdata"/><Relationship Id="rId14" Type="http://schemas.openxmlformats.org/officeDocument/2006/relationships/slide" Target="slides/slide9.xml"/><Relationship Id="rId36" Type="http://schemas.openxmlformats.org/officeDocument/2006/relationships/font" Target="fonts/Lato-italic.fntdata"/><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png>
</file>

<file path=ppt/media/image13.jpg>
</file>

<file path=ppt/media/image14.jp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2" name="Shape 82"/>
        <p:cNvGrpSpPr/>
        <p:nvPr/>
      </p:nvGrpSpPr>
      <p:grpSpPr>
        <a:xfrm>
          <a:off x="0" y="0"/>
          <a:ext cx="0" cy="0"/>
          <a:chOff x="0" y="0"/>
          <a:chExt cx="0" cy="0"/>
        </a:xfrm>
      </p:grpSpPr>
      <p:sp>
        <p:nvSpPr>
          <p:cNvPr id="83" name="Google Shape;83;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84" name="Google Shape;84;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34da00fb23e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34da00fb23e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5003ff8215_0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5003ff8215_0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3" name="Shape 203"/>
        <p:cNvGrpSpPr/>
        <p:nvPr/>
      </p:nvGrpSpPr>
      <p:grpSpPr>
        <a:xfrm>
          <a:off x="0" y="0"/>
          <a:ext cx="0" cy="0"/>
          <a:chOff x="0" y="0"/>
          <a:chExt cx="0" cy="0"/>
        </a:xfrm>
      </p:grpSpPr>
      <p:sp>
        <p:nvSpPr>
          <p:cNvPr id="204" name="Google Shape;204;g3a987b8c9b0_18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5" name="Google Shape;205;g3a987b8c9b0_18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2" name="Shape 212"/>
        <p:cNvGrpSpPr/>
        <p:nvPr/>
      </p:nvGrpSpPr>
      <p:grpSpPr>
        <a:xfrm>
          <a:off x="0" y="0"/>
          <a:ext cx="0" cy="0"/>
          <a:chOff x="0" y="0"/>
          <a:chExt cx="0" cy="0"/>
        </a:xfrm>
      </p:grpSpPr>
      <p:sp>
        <p:nvSpPr>
          <p:cNvPr id="213" name="Google Shape;213;g3a9a5ebf983_2_1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4" name="Google Shape;214;g3a9a5ebf983_2_1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34fbcec7a3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34fbcec7a3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5" name="Shape 235"/>
        <p:cNvGrpSpPr/>
        <p:nvPr/>
      </p:nvGrpSpPr>
      <p:grpSpPr>
        <a:xfrm>
          <a:off x="0" y="0"/>
          <a:ext cx="0" cy="0"/>
          <a:chOff x="0" y="0"/>
          <a:chExt cx="0" cy="0"/>
        </a:xfrm>
      </p:grpSpPr>
      <p:sp>
        <p:nvSpPr>
          <p:cNvPr id="236" name="Google Shape;236;g313aac4c129_0_16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7" name="Google Shape;237;g313aac4c129_0_16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3a90ab17949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3a90ab17949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6" name="Shape 256"/>
        <p:cNvGrpSpPr/>
        <p:nvPr/>
      </p:nvGrpSpPr>
      <p:grpSpPr>
        <a:xfrm>
          <a:off x="0" y="0"/>
          <a:ext cx="0" cy="0"/>
          <a:chOff x="0" y="0"/>
          <a:chExt cx="0" cy="0"/>
        </a:xfrm>
      </p:grpSpPr>
      <p:sp>
        <p:nvSpPr>
          <p:cNvPr id="257" name="Google Shape;257;g3a9e7738fcf_1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8" name="Google Shape;258;g3a9e7738fcf_1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3a987b8c9b0_23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3a987b8c9b0_23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5" name="Shape 275"/>
        <p:cNvGrpSpPr/>
        <p:nvPr/>
      </p:nvGrpSpPr>
      <p:grpSpPr>
        <a:xfrm>
          <a:off x="0" y="0"/>
          <a:ext cx="0" cy="0"/>
          <a:chOff x="0" y="0"/>
          <a:chExt cx="0" cy="0"/>
        </a:xfrm>
      </p:grpSpPr>
      <p:sp>
        <p:nvSpPr>
          <p:cNvPr id="276" name="Google Shape;276;g3a987b8c9b0_23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7" name="Google Shape;277;g3a987b8c9b0_23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9" name="Shape 89"/>
        <p:cNvGrpSpPr/>
        <p:nvPr/>
      </p:nvGrpSpPr>
      <p:grpSpPr>
        <a:xfrm>
          <a:off x="0" y="0"/>
          <a:ext cx="0" cy="0"/>
          <a:chOff x="0" y="0"/>
          <a:chExt cx="0" cy="0"/>
        </a:xfrm>
      </p:grpSpPr>
      <p:sp>
        <p:nvSpPr>
          <p:cNvPr id="90" name="Google Shape;90;g3a987b8c9b0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1" name="Google Shape;91;g3a987b8c9b0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2" name="Shape 282"/>
        <p:cNvGrpSpPr/>
        <p:nvPr/>
      </p:nvGrpSpPr>
      <p:grpSpPr>
        <a:xfrm>
          <a:off x="0" y="0"/>
          <a:ext cx="0" cy="0"/>
          <a:chOff x="0" y="0"/>
          <a:chExt cx="0" cy="0"/>
        </a:xfrm>
      </p:grpSpPr>
      <p:sp>
        <p:nvSpPr>
          <p:cNvPr id="283" name="Google Shape;283;g3a987b8c9b0_11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4" name="Google Shape;284;g3a987b8c9b0_11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8" name="Shape 288"/>
        <p:cNvGrpSpPr/>
        <p:nvPr/>
      </p:nvGrpSpPr>
      <p:grpSpPr>
        <a:xfrm>
          <a:off x="0" y="0"/>
          <a:ext cx="0" cy="0"/>
          <a:chOff x="0" y="0"/>
          <a:chExt cx="0" cy="0"/>
        </a:xfrm>
      </p:grpSpPr>
      <p:sp>
        <p:nvSpPr>
          <p:cNvPr id="289" name="Google Shape;289;g2dab8bfe7722c8d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0" name="Google Shape;290;g2dab8bfe7722c8d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a987b8c9b0_11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3a987b8c9b0_11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1" name="Shape 301"/>
        <p:cNvGrpSpPr/>
        <p:nvPr/>
      </p:nvGrpSpPr>
      <p:grpSpPr>
        <a:xfrm>
          <a:off x="0" y="0"/>
          <a:ext cx="0" cy="0"/>
          <a:chOff x="0" y="0"/>
          <a:chExt cx="0" cy="0"/>
        </a:xfrm>
      </p:grpSpPr>
      <p:sp>
        <p:nvSpPr>
          <p:cNvPr id="302" name="Google Shape;302;g31493c1fa7d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3" name="Google Shape;303;g31493c1fa7d_0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7" name="Shape 307"/>
        <p:cNvGrpSpPr/>
        <p:nvPr/>
      </p:nvGrpSpPr>
      <p:grpSpPr>
        <a:xfrm>
          <a:off x="0" y="0"/>
          <a:ext cx="0" cy="0"/>
          <a:chOff x="0" y="0"/>
          <a:chExt cx="0" cy="0"/>
        </a:xfrm>
      </p:grpSpPr>
      <p:sp>
        <p:nvSpPr>
          <p:cNvPr id="308" name="Google Shape;308;g34da00fb23e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9" name="Google Shape;309;g34da00fb23e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3503711ba77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3503711ba77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2" name="Shape 112"/>
        <p:cNvGrpSpPr/>
        <p:nvPr/>
      </p:nvGrpSpPr>
      <p:grpSpPr>
        <a:xfrm>
          <a:off x="0" y="0"/>
          <a:ext cx="0" cy="0"/>
          <a:chOff x="0" y="0"/>
          <a:chExt cx="0" cy="0"/>
        </a:xfrm>
      </p:grpSpPr>
      <p:sp>
        <p:nvSpPr>
          <p:cNvPr id="113" name="Google Shape;113;g313aac4c129_0_1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4" name="Google Shape;114;g313aac4c129_0_1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3" name="Shape 123"/>
        <p:cNvGrpSpPr/>
        <p:nvPr/>
      </p:nvGrpSpPr>
      <p:grpSpPr>
        <a:xfrm>
          <a:off x="0" y="0"/>
          <a:ext cx="0" cy="0"/>
          <a:chOff x="0" y="0"/>
          <a:chExt cx="0" cy="0"/>
        </a:xfrm>
      </p:grpSpPr>
      <p:sp>
        <p:nvSpPr>
          <p:cNvPr id="124" name="Google Shape;124;g3a8e3c3c0f1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5" name="Google Shape;125;g3a8e3c3c0f1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3503711ba77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3503711ba77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a987b8c9b0_18_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a987b8c9b0_18_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5" name="Shape 165"/>
        <p:cNvGrpSpPr/>
        <p:nvPr/>
      </p:nvGrpSpPr>
      <p:grpSpPr>
        <a:xfrm>
          <a:off x="0" y="0"/>
          <a:ext cx="0" cy="0"/>
          <a:chOff x="0" y="0"/>
          <a:chExt cx="0" cy="0"/>
        </a:xfrm>
      </p:grpSpPr>
      <p:sp>
        <p:nvSpPr>
          <p:cNvPr id="166" name="Google Shape;166;g3a987b8c9b0_18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7" name="Google Shape;167;g3a987b8c9b0_18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3a987b8c9b0_1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3a987b8c9b0_1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sp>
        <p:nvSpPr>
          <p:cNvPr id="10" name="Google Shape;10;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830392" y="1191256"/>
            <a:ext cx="745763" cy="45826"/>
            <a:chOff x="4580561" y="2589004"/>
            <a:chExt cx="1064464" cy="25200"/>
          </a:xfrm>
        </p:grpSpPr>
        <p:sp>
          <p:nvSpPr>
            <p:cNvPr id="12" name="Google Shape;12;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 name="Google Shape;14;p2"/>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lvl1pPr lvl="0">
              <a:spcBef>
                <a:spcPts val="0"/>
              </a:spcBef>
              <a:spcAft>
                <a:spcPts val="0"/>
              </a:spcAft>
              <a:buSzPts val="4200"/>
              <a:buNone/>
              <a:defRPr sz="4200"/>
            </a:lvl1pPr>
            <a:lvl2pPr lvl="1">
              <a:spcBef>
                <a:spcPts val="0"/>
              </a:spcBef>
              <a:spcAft>
                <a:spcPts val="0"/>
              </a:spcAft>
              <a:buSzPts val="4200"/>
              <a:buNone/>
              <a:defRPr sz="4200"/>
            </a:lvl2pPr>
            <a:lvl3pPr lvl="2">
              <a:spcBef>
                <a:spcPts val="0"/>
              </a:spcBef>
              <a:spcAft>
                <a:spcPts val="0"/>
              </a:spcAft>
              <a:buSzPts val="4200"/>
              <a:buNone/>
              <a:defRPr sz="4200"/>
            </a:lvl3pPr>
            <a:lvl4pPr lvl="3">
              <a:spcBef>
                <a:spcPts val="0"/>
              </a:spcBef>
              <a:spcAft>
                <a:spcPts val="0"/>
              </a:spcAft>
              <a:buSzPts val="4200"/>
              <a:buNone/>
              <a:defRPr sz="4200"/>
            </a:lvl4pPr>
            <a:lvl5pPr lvl="4">
              <a:spcBef>
                <a:spcPts val="0"/>
              </a:spcBef>
              <a:spcAft>
                <a:spcPts val="0"/>
              </a:spcAft>
              <a:buSzPts val="4200"/>
              <a:buNone/>
              <a:defRPr sz="4200"/>
            </a:lvl5pPr>
            <a:lvl6pPr lvl="5">
              <a:spcBef>
                <a:spcPts val="0"/>
              </a:spcBef>
              <a:spcAft>
                <a:spcPts val="0"/>
              </a:spcAft>
              <a:buSzPts val="4200"/>
              <a:buNone/>
              <a:defRPr sz="4200"/>
            </a:lvl6pPr>
            <a:lvl7pPr lvl="6">
              <a:spcBef>
                <a:spcPts val="0"/>
              </a:spcBef>
              <a:spcAft>
                <a:spcPts val="0"/>
              </a:spcAft>
              <a:buSzPts val="4200"/>
              <a:buNone/>
              <a:defRPr sz="4200"/>
            </a:lvl7pPr>
            <a:lvl8pPr lvl="7">
              <a:spcBef>
                <a:spcPts val="0"/>
              </a:spcBef>
              <a:spcAft>
                <a:spcPts val="0"/>
              </a:spcAft>
              <a:buSzPts val="4200"/>
              <a:buNone/>
              <a:defRPr sz="4200"/>
            </a:lvl8pPr>
            <a:lvl9pPr lvl="8">
              <a:spcBef>
                <a:spcPts val="0"/>
              </a:spcBef>
              <a:spcAft>
                <a:spcPts val="0"/>
              </a:spcAft>
              <a:buSzPts val="4200"/>
              <a:buNone/>
              <a:defRPr sz="4200"/>
            </a:lvl9pPr>
          </a:lstStyle>
          <a:p/>
        </p:txBody>
      </p:sp>
      <p:sp>
        <p:nvSpPr>
          <p:cNvPr id="15" name="Google Shape;15;p2"/>
          <p:cNvSpPr txBox="1"/>
          <p:nvPr>
            <p:ph idx="1" type="subTitle"/>
          </p:nvPr>
        </p:nvSpPr>
        <p:spPr>
          <a:xfrm>
            <a:off x="729627" y="3172900"/>
            <a:ext cx="7688100" cy="5412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6" name="Google Shape;16;p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73" name="Shape 73"/>
        <p:cNvGrpSpPr/>
        <p:nvPr/>
      </p:nvGrpSpPr>
      <p:grpSpPr>
        <a:xfrm>
          <a:off x="0" y="0"/>
          <a:ext cx="0" cy="0"/>
          <a:chOff x="0" y="0"/>
          <a:chExt cx="0" cy="0"/>
        </a:xfrm>
      </p:grpSpPr>
      <p:grpSp>
        <p:nvGrpSpPr>
          <p:cNvPr id="74" name="Google Shape;74;p11"/>
          <p:cNvGrpSpPr/>
          <p:nvPr/>
        </p:nvGrpSpPr>
        <p:grpSpPr>
          <a:xfrm>
            <a:off x="830392" y="4169130"/>
            <a:ext cx="745763" cy="45826"/>
            <a:chOff x="4580561" y="2589004"/>
            <a:chExt cx="1064464" cy="25200"/>
          </a:xfrm>
        </p:grpSpPr>
        <p:sp>
          <p:nvSpPr>
            <p:cNvPr id="75" name="Google Shape;75;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7" name="Google Shape;77;p11"/>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78" name="Google Shape;78;p11"/>
          <p:cNvSpPr txBox="1"/>
          <p:nvPr>
            <p:ph idx="1" type="body"/>
          </p:nvPr>
        </p:nvSpPr>
        <p:spPr>
          <a:xfrm>
            <a:off x="729450" y="2272888"/>
            <a:ext cx="7688400" cy="15804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0"/>
              </a:spcBef>
              <a:spcAft>
                <a:spcPts val="0"/>
              </a:spcAft>
              <a:buClr>
                <a:schemeClr val="lt1"/>
              </a:buClr>
              <a:buSzPts val="1100"/>
              <a:buChar char="○"/>
              <a:defRPr>
                <a:solidFill>
                  <a:schemeClr val="lt1"/>
                </a:solidFill>
              </a:defRPr>
            </a:lvl2pPr>
            <a:lvl3pPr indent="-298450" lvl="2" marL="1371600">
              <a:spcBef>
                <a:spcPts val="0"/>
              </a:spcBef>
              <a:spcAft>
                <a:spcPts val="0"/>
              </a:spcAft>
              <a:buClr>
                <a:schemeClr val="lt1"/>
              </a:buClr>
              <a:buSzPts val="1100"/>
              <a:buChar char="■"/>
              <a:defRPr>
                <a:solidFill>
                  <a:schemeClr val="lt1"/>
                </a:solidFill>
              </a:defRPr>
            </a:lvl3pPr>
            <a:lvl4pPr indent="-298450" lvl="3" marL="1828800">
              <a:spcBef>
                <a:spcPts val="0"/>
              </a:spcBef>
              <a:spcAft>
                <a:spcPts val="0"/>
              </a:spcAft>
              <a:buClr>
                <a:schemeClr val="lt1"/>
              </a:buClr>
              <a:buSzPts val="1100"/>
              <a:buChar char="●"/>
              <a:defRPr>
                <a:solidFill>
                  <a:schemeClr val="lt1"/>
                </a:solidFill>
              </a:defRPr>
            </a:lvl4pPr>
            <a:lvl5pPr indent="-298450" lvl="4" marL="2286000">
              <a:spcBef>
                <a:spcPts val="0"/>
              </a:spcBef>
              <a:spcAft>
                <a:spcPts val="0"/>
              </a:spcAft>
              <a:buClr>
                <a:schemeClr val="lt1"/>
              </a:buClr>
              <a:buSzPts val="1100"/>
              <a:buChar char="○"/>
              <a:defRPr>
                <a:solidFill>
                  <a:schemeClr val="lt1"/>
                </a:solidFill>
              </a:defRPr>
            </a:lvl5pPr>
            <a:lvl6pPr indent="-298450" lvl="5" marL="2743200">
              <a:spcBef>
                <a:spcPts val="0"/>
              </a:spcBef>
              <a:spcAft>
                <a:spcPts val="0"/>
              </a:spcAft>
              <a:buClr>
                <a:schemeClr val="lt1"/>
              </a:buClr>
              <a:buSzPts val="1100"/>
              <a:buChar char="■"/>
              <a:defRPr>
                <a:solidFill>
                  <a:schemeClr val="lt1"/>
                </a:solidFill>
              </a:defRPr>
            </a:lvl6pPr>
            <a:lvl7pPr indent="-298450" lvl="6" marL="3200400">
              <a:spcBef>
                <a:spcPts val="0"/>
              </a:spcBef>
              <a:spcAft>
                <a:spcPts val="0"/>
              </a:spcAft>
              <a:buClr>
                <a:schemeClr val="lt1"/>
              </a:buClr>
              <a:buSzPts val="1100"/>
              <a:buChar char="●"/>
              <a:defRPr>
                <a:solidFill>
                  <a:schemeClr val="lt1"/>
                </a:solidFill>
              </a:defRPr>
            </a:lvl7pPr>
            <a:lvl8pPr indent="-298450" lvl="7" marL="3657600">
              <a:spcBef>
                <a:spcPts val="0"/>
              </a:spcBef>
              <a:spcAft>
                <a:spcPts val="0"/>
              </a:spcAft>
              <a:buClr>
                <a:schemeClr val="lt1"/>
              </a:buClr>
              <a:buSzPts val="1100"/>
              <a:buChar char="○"/>
              <a:defRPr>
                <a:solidFill>
                  <a:schemeClr val="lt1"/>
                </a:solidFill>
              </a:defRPr>
            </a:lvl8pPr>
            <a:lvl9pPr indent="-298450" lvl="8" marL="4114800">
              <a:spcBef>
                <a:spcPts val="0"/>
              </a:spcBef>
              <a:spcAft>
                <a:spcPts val="0"/>
              </a:spcAft>
              <a:buClr>
                <a:schemeClr val="lt1"/>
              </a:buClr>
              <a:buSzPts val="1100"/>
              <a:buChar char="■"/>
              <a:defRPr>
                <a:solidFill>
                  <a:schemeClr val="lt1"/>
                </a:solidFill>
              </a:defRPr>
            </a:lvl9pPr>
          </a:lstStyle>
          <a:p/>
        </p:txBody>
      </p:sp>
      <p:sp>
        <p:nvSpPr>
          <p:cNvPr id="79" name="Google Shape;79;p11"/>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80" name="Shape 80"/>
        <p:cNvGrpSpPr/>
        <p:nvPr/>
      </p:nvGrpSpPr>
      <p:grpSpPr>
        <a:xfrm>
          <a:off x="0" y="0"/>
          <a:ext cx="0" cy="0"/>
          <a:chOff x="0" y="0"/>
          <a:chExt cx="0" cy="0"/>
        </a:xfrm>
      </p:grpSpPr>
      <p:sp>
        <p:nvSpPr>
          <p:cNvPr id="81" name="Google Shape;81;p12"/>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7" name="Shape 17"/>
        <p:cNvGrpSpPr/>
        <p:nvPr/>
      </p:nvGrpSpPr>
      <p:grpSpPr>
        <a:xfrm>
          <a:off x="0" y="0"/>
          <a:ext cx="0" cy="0"/>
          <a:chOff x="0" y="0"/>
          <a:chExt cx="0" cy="0"/>
        </a:xfrm>
      </p:grpSpPr>
      <p:grpSp>
        <p:nvGrpSpPr>
          <p:cNvPr id="18" name="Google Shape;18;p3"/>
          <p:cNvGrpSpPr/>
          <p:nvPr/>
        </p:nvGrpSpPr>
        <p:grpSpPr>
          <a:xfrm>
            <a:off x="830392" y="1191256"/>
            <a:ext cx="745763" cy="45826"/>
            <a:chOff x="4580561" y="2589004"/>
            <a:chExt cx="1064464" cy="25200"/>
          </a:xfrm>
        </p:grpSpPr>
        <p:sp>
          <p:nvSpPr>
            <p:cNvPr id="19" name="Google Shape;19;p3"/>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1" name="Google Shape;21;p3"/>
          <p:cNvSpPr txBox="1"/>
          <p:nvPr>
            <p:ph type="title"/>
          </p:nvPr>
        </p:nvSpPr>
        <p:spPr>
          <a:xfrm>
            <a:off x="729450" y="1322450"/>
            <a:ext cx="7688400" cy="1518600"/>
          </a:xfrm>
          <a:prstGeom prst="rect">
            <a:avLst/>
          </a:prstGeom>
        </p:spPr>
        <p:txBody>
          <a:bodyPr anchorCtr="0" anchor="t"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22" name="Google Shape;22;p3"/>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23" name="Shape 23"/>
        <p:cNvGrpSpPr/>
        <p:nvPr/>
      </p:nvGrpSpPr>
      <p:grpSpPr>
        <a:xfrm>
          <a:off x="0" y="0"/>
          <a:ext cx="0" cy="0"/>
          <a:chOff x="0" y="0"/>
          <a:chExt cx="0" cy="0"/>
        </a:xfrm>
      </p:grpSpPr>
      <p:sp>
        <p:nvSpPr>
          <p:cNvPr id="24" name="Google Shape;24;p4"/>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5" name="Google Shape;25;p4"/>
          <p:cNvGrpSpPr/>
          <p:nvPr/>
        </p:nvGrpSpPr>
        <p:grpSpPr>
          <a:xfrm>
            <a:off x="830392" y="1191256"/>
            <a:ext cx="745763" cy="45826"/>
            <a:chOff x="4580561" y="2589004"/>
            <a:chExt cx="1064464" cy="25200"/>
          </a:xfrm>
        </p:grpSpPr>
        <p:sp>
          <p:nvSpPr>
            <p:cNvPr id="26" name="Google Shape;26;p4"/>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4"/>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 name="Google Shape;28;p4"/>
          <p:cNvSpPr txBox="1"/>
          <p:nvPr>
            <p:ph type="title"/>
          </p:nvPr>
        </p:nvSpPr>
        <p:spPr>
          <a:xfrm>
            <a:off x="729450" y="1318650"/>
            <a:ext cx="76887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29" name="Google Shape;29;p4"/>
          <p:cNvSpPr txBox="1"/>
          <p:nvPr>
            <p:ph idx="1" type="body"/>
          </p:nvPr>
        </p:nvSpPr>
        <p:spPr>
          <a:xfrm>
            <a:off x="729450" y="2078875"/>
            <a:ext cx="76887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0" name="Google Shape;30;p4"/>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31" name="Shape 31"/>
        <p:cNvGrpSpPr/>
        <p:nvPr/>
      </p:nvGrpSpPr>
      <p:grpSpPr>
        <a:xfrm>
          <a:off x="0" y="0"/>
          <a:ext cx="0" cy="0"/>
          <a:chOff x="0" y="0"/>
          <a:chExt cx="0" cy="0"/>
        </a:xfrm>
      </p:grpSpPr>
      <p:sp>
        <p:nvSpPr>
          <p:cNvPr id="32" name="Google Shape;32;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3" name="Google Shape;33;p5"/>
          <p:cNvGrpSpPr/>
          <p:nvPr/>
        </p:nvGrpSpPr>
        <p:grpSpPr>
          <a:xfrm>
            <a:off x="830392" y="1191256"/>
            <a:ext cx="745763" cy="45826"/>
            <a:chOff x="4580561" y="2589004"/>
            <a:chExt cx="1064464" cy="25200"/>
          </a:xfrm>
        </p:grpSpPr>
        <p:sp>
          <p:nvSpPr>
            <p:cNvPr id="34" name="Google Shape;34;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6" name="Google Shape;36;p5"/>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37" name="Google Shape;37;p5"/>
          <p:cNvSpPr txBox="1"/>
          <p:nvPr>
            <p:ph idx="1" type="body"/>
          </p:nvPr>
        </p:nvSpPr>
        <p:spPr>
          <a:xfrm>
            <a:off x="729325"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8" name="Google Shape;38;p5"/>
          <p:cNvSpPr txBox="1"/>
          <p:nvPr>
            <p:ph idx="2" type="body"/>
          </p:nvPr>
        </p:nvSpPr>
        <p:spPr>
          <a:xfrm>
            <a:off x="4643604" y="2078875"/>
            <a:ext cx="3774300" cy="22611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39" name="Google Shape;39;p5"/>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40" name="Shape 40"/>
        <p:cNvGrpSpPr/>
        <p:nvPr/>
      </p:nvGrpSpPr>
      <p:grpSpPr>
        <a:xfrm>
          <a:off x="0" y="0"/>
          <a:ext cx="0" cy="0"/>
          <a:chOff x="0" y="0"/>
          <a:chExt cx="0" cy="0"/>
        </a:xfrm>
      </p:grpSpPr>
      <p:sp>
        <p:nvSpPr>
          <p:cNvPr id="41" name="Google Shape;41;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2" name="Google Shape;42;p6"/>
          <p:cNvGrpSpPr/>
          <p:nvPr/>
        </p:nvGrpSpPr>
        <p:grpSpPr>
          <a:xfrm>
            <a:off x="830392" y="1191256"/>
            <a:ext cx="745763" cy="45826"/>
            <a:chOff x="4580561" y="2589004"/>
            <a:chExt cx="1064464" cy="25200"/>
          </a:xfrm>
        </p:grpSpPr>
        <p:sp>
          <p:nvSpPr>
            <p:cNvPr id="43" name="Google Shape;43;p6"/>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6"/>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6"/>
          <p:cNvSpPr txBox="1"/>
          <p:nvPr>
            <p:ph type="title"/>
          </p:nvPr>
        </p:nvSpPr>
        <p:spPr>
          <a:xfrm>
            <a:off x="729450" y="1318650"/>
            <a:ext cx="7688400" cy="535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46" name="Google Shape;46;p6"/>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47" name="Shape 47"/>
        <p:cNvGrpSpPr/>
        <p:nvPr/>
      </p:nvGrpSpPr>
      <p:grpSpPr>
        <a:xfrm>
          <a:off x="0" y="0"/>
          <a:ext cx="0" cy="0"/>
          <a:chOff x="0" y="0"/>
          <a:chExt cx="0" cy="0"/>
        </a:xfrm>
      </p:grpSpPr>
      <p:sp>
        <p:nvSpPr>
          <p:cNvPr id="48" name="Google Shape;48;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9" name="Google Shape;49;p7"/>
          <p:cNvGrpSpPr/>
          <p:nvPr/>
        </p:nvGrpSpPr>
        <p:grpSpPr>
          <a:xfrm>
            <a:off x="830392" y="1191256"/>
            <a:ext cx="745763" cy="45826"/>
            <a:chOff x="4580561" y="2589004"/>
            <a:chExt cx="1064464" cy="25200"/>
          </a:xfrm>
        </p:grpSpPr>
        <p:sp>
          <p:nvSpPr>
            <p:cNvPr id="50" name="Google Shape;50;p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7"/>
          <p:cNvSpPr txBox="1"/>
          <p:nvPr>
            <p:ph type="title"/>
          </p:nvPr>
        </p:nvSpPr>
        <p:spPr>
          <a:xfrm>
            <a:off x="730000" y="1318650"/>
            <a:ext cx="3300900" cy="13815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53" name="Google Shape;53;p7"/>
          <p:cNvSpPr txBox="1"/>
          <p:nvPr>
            <p:ph idx="1" type="body"/>
          </p:nvPr>
        </p:nvSpPr>
        <p:spPr>
          <a:xfrm>
            <a:off x="721225" y="2781725"/>
            <a:ext cx="3300900" cy="159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7"/>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55" name="Shape 55"/>
        <p:cNvGrpSpPr/>
        <p:nvPr/>
      </p:nvGrpSpPr>
      <p:grpSpPr>
        <a:xfrm>
          <a:off x="0" y="0"/>
          <a:ext cx="0" cy="0"/>
          <a:chOff x="0" y="0"/>
          <a:chExt cx="0" cy="0"/>
        </a:xfrm>
      </p:grpSpPr>
      <p:grpSp>
        <p:nvGrpSpPr>
          <p:cNvPr id="56" name="Google Shape;56;p8"/>
          <p:cNvGrpSpPr/>
          <p:nvPr/>
        </p:nvGrpSpPr>
        <p:grpSpPr>
          <a:xfrm>
            <a:off x="830392" y="4169130"/>
            <a:ext cx="745763" cy="45826"/>
            <a:chOff x="4580561" y="2589004"/>
            <a:chExt cx="1064464" cy="25200"/>
          </a:xfrm>
        </p:grpSpPr>
        <p:sp>
          <p:nvSpPr>
            <p:cNvPr id="57" name="Google Shape;57;p8"/>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8"/>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9" name="Google Shape;59;p8"/>
          <p:cNvSpPr txBox="1"/>
          <p:nvPr>
            <p:ph type="title"/>
          </p:nvPr>
        </p:nvSpPr>
        <p:spPr>
          <a:xfrm>
            <a:off x="729450" y="864300"/>
            <a:ext cx="7021200" cy="2985000"/>
          </a:xfrm>
          <a:prstGeom prst="rect">
            <a:avLst/>
          </a:prstGeom>
        </p:spPr>
        <p:txBody>
          <a:bodyPr anchorCtr="0" anchor="ctr"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60" name="Google Shape;60;p8"/>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61" name="Shape 61"/>
        <p:cNvGrpSpPr/>
        <p:nvPr/>
      </p:nvGrpSpPr>
      <p:grpSpPr>
        <a:xfrm>
          <a:off x="0" y="0"/>
          <a:ext cx="0" cy="0"/>
          <a:chOff x="0" y="0"/>
          <a:chExt cx="0" cy="0"/>
        </a:xfrm>
      </p:grpSpPr>
      <p:sp>
        <p:nvSpPr>
          <p:cNvPr id="62" name="Google Shape;62;p9"/>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63" name="Google Shape;63;p9"/>
          <p:cNvGrpSpPr/>
          <p:nvPr/>
        </p:nvGrpSpPr>
        <p:grpSpPr>
          <a:xfrm>
            <a:off x="830392" y="1191256"/>
            <a:ext cx="745763" cy="45826"/>
            <a:chOff x="4580561" y="2589004"/>
            <a:chExt cx="1064464" cy="25200"/>
          </a:xfrm>
        </p:grpSpPr>
        <p:sp>
          <p:nvSpPr>
            <p:cNvPr id="64" name="Google Shape;64;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9"/>
          <p:cNvSpPr txBox="1"/>
          <p:nvPr>
            <p:ph type="title"/>
          </p:nvPr>
        </p:nvSpPr>
        <p:spPr>
          <a:xfrm>
            <a:off x="730000" y="1318650"/>
            <a:ext cx="3300900" cy="1687200"/>
          </a:xfrm>
          <a:prstGeom prst="rect">
            <a:avLst/>
          </a:prstGeom>
        </p:spPr>
        <p:txBody>
          <a:bodyPr anchorCtr="0" anchor="t" bIns="91425" lIns="91425" spcFirstLastPara="1" rIns="91425" wrap="square" tIns="91425">
            <a:normAutofit/>
          </a:bodyPr>
          <a:lstStyle>
            <a:lvl1pPr lvl="0">
              <a:spcBef>
                <a:spcPts val="0"/>
              </a:spcBef>
              <a:spcAft>
                <a:spcPts val="0"/>
              </a:spcAft>
              <a:buSzPts val="2600"/>
              <a:buNone/>
              <a:defRPr sz="2600"/>
            </a:lvl1pPr>
            <a:lvl2pPr lvl="1">
              <a:spcBef>
                <a:spcPts val="0"/>
              </a:spcBef>
              <a:spcAft>
                <a:spcPts val="0"/>
              </a:spcAft>
              <a:buSzPts val="2600"/>
              <a:buNone/>
              <a:defRPr sz="2600"/>
            </a:lvl2pPr>
            <a:lvl3pPr lvl="2">
              <a:spcBef>
                <a:spcPts val="0"/>
              </a:spcBef>
              <a:spcAft>
                <a:spcPts val="0"/>
              </a:spcAft>
              <a:buSzPts val="2600"/>
              <a:buNone/>
              <a:defRPr sz="2600"/>
            </a:lvl3pPr>
            <a:lvl4pPr lvl="3">
              <a:spcBef>
                <a:spcPts val="0"/>
              </a:spcBef>
              <a:spcAft>
                <a:spcPts val="0"/>
              </a:spcAft>
              <a:buSzPts val="2600"/>
              <a:buNone/>
              <a:defRPr sz="2600"/>
            </a:lvl4pPr>
            <a:lvl5pPr lvl="4">
              <a:spcBef>
                <a:spcPts val="0"/>
              </a:spcBef>
              <a:spcAft>
                <a:spcPts val="0"/>
              </a:spcAft>
              <a:buSzPts val="2600"/>
              <a:buNone/>
              <a:defRPr sz="2600"/>
            </a:lvl5pPr>
            <a:lvl6pPr lvl="5">
              <a:spcBef>
                <a:spcPts val="0"/>
              </a:spcBef>
              <a:spcAft>
                <a:spcPts val="0"/>
              </a:spcAft>
              <a:buSzPts val="2600"/>
              <a:buNone/>
              <a:defRPr sz="2600"/>
            </a:lvl6pPr>
            <a:lvl7pPr lvl="6">
              <a:spcBef>
                <a:spcPts val="0"/>
              </a:spcBef>
              <a:spcAft>
                <a:spcPts val="0"/>
              </a:spcAft>
              <a:buSzPts val="2600"/>
              <a:buNone/>
              <a:defRPr sz="2600"/>
            </a:lvl7pPr>
            <a:lvl8pPr lvl="7">
              <a:spcBef>
                <a:spcPts val="0"/>
              </a:spcBef>
              <a:spcAft>
                <a:spcPts val="0"/>
              </a:spcAft>
              <a:buSzPts val="2600"/>
              <a:buNone/>
              <a:defRPr sz="2600"/>
            </a:lvl8pPr>
            <a:lvl9pPr lvl="8">
              <a:spcBef>
                <a:spcPts val="0"/>
              </a:spcBef>
              <a:spcAft>
                <a:spcPts val="0"/>
              </a:spcAft>
              <a:buSzPts val="2600"/>
              <a:buNone/>
              <a:defRPr sz="2600"/>
            </a:lvl9pPr>
          </a:lstStyle>
          <a:p/>
        </p:txBody>
      </p:sp>
      <p:sp>
        <p:nvSpPr>
          <p:cNvPr id="67" name="Google Shape;67;p9"/>
          <p:cNvSpPr txBox="1"/>
          <p:nvPr>
            <p:ph idx="1" type="subTitle"/>
          </p:nvPr>
        </p:nvSpPr>
        <p:spPr>
          <a:xfrm>
            <a:off x="724950" y="3161525"/>
            <a:ext cx="3300900" cy="759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68" name="Google Shape;68;p9"/>
          <p:cNvSpPr txBox="1"/>
          <p:nvPr>
            <p:ph idx="2" type="body"/>
          </p:nvPr>
        </p:nvSpPr>
        <p:spPr>
          <a:xfrm>
            <a:off x="5174225" y="1352625"/>
            <a:ext cx="3374400" cy="3025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9" name="Google Shape;69;p9"/>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70" name="Shape 70"/>
        <p:cNvGrpSpPr/>
        <p:nvPr/>
      </p:nvGrpSpPr>
      <p:grpSpPr>
        <a:xfrm>
          <a:off x="0" y="0"/>
          <a:ext cx="0" cy="0"/>
          <a:chOff x="0" y="0"/>
          <a:chExt cx="0" cy="0"/>
        </a:xfrm>
      </p:grpSpPr>
      <p:sp>
        <p:nvSpPr>
          <p:cNvPr id="71" name="Google Shape;71;p10"/>
          <p:cNvSpPr txBox="1"/>
          <p:nvPr>
            <p:ph idx="1" type="body"/>
          </p:nvPr>
        </p:nvSpPr>
        <p:spPr>
          <a:xfrm>
            <a:off x="724950" y="4372551"/>
            <a:ext cx="7697400" cy="4605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72" name="Google Shape;72;p10"/>
          <p:cNvSpPr txBox="1"/>
          <p:nvPr>
            <p:ph idx="12" type="sldNum"/>
          </p:nvPr>
        </p:nvSpPr>
        <p:spPr>
          <a:xfrm>
            <a:off x="8536302" y="4749851"/>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1pPr>
            <a:lvl2pPr lvl="1">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2pPr>
            <a:lvl3pPr lvl="2">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3pPr>
            <a:lvl4pPr lvl="3">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4pPr>
            <a:lvl5pPr lvl="4">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5pPr>
            <a:lvl6pPr lvl="5">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6pPr>
            <a:lvl7pPr lvl="6">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7pPr>
            <a:lvl8pPr lvl="7">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8pPr>
            <a:lvl9pPr lvl="8">
              <a:spcBef>
                <a:spcPts val="0"/>
              </a:spcBef>
              <a:spcAft>
                <a:spcPts val="0"/>
              </a:spcAft>
              <a:buClr>
                <a:schemeClr val="dk2"/>
              </a:buClr>
              <a:buSzPts val="2800"/>
              <a:buFont typeface="Raleway"/>
              <a:buNone/>
              <a:defRPr b="1" sz="2800">
                <a:solidFill>
                  <a:schemeClr val="dk2"/>
                </a:solidFill>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0"/>
              </a:spcBef>
              <a:spcAft>
                <a:spcPts val="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2.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2.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2.png"/><Relationship Id="rId4" Type="http://schemas.openxmlformats.org/officeDocument/2006/relationships/image" Target="../media/image4.png"/><Relationship Id="rId5" Type="http://schemas.openxmlformats.org/officeDocument/2006/relationships/image" Target="../media/image6.png"/><Relationship Id="rId6" Type="http://schemas.openxmlformats.org/officeDocument/2006/relationships/image" Target="../media/image7.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2.png"/><Relationship Id="rId4" Type="http://schemas.openxmlformats.org/officeDocument/2006/relationships/image" Target="../media/image2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2.png"/><Relationship Id="rId4" Type="http://schemas.openxmlformats.org/officeDocument/2006/relationships/image" Target="../media/image22.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2.png"/><Relationship Id="rId4" Type="http://schemas.openxmlformats.org/officeDocument/2006/relationships/image" Target="../media/image23.png"/><Relationship Id="rId5" Type="http://schemas.openxmlformats.org/officeDocument/2006/relationships/hyperlink" Target="https://lucid.app/lucidchart/029a4fb3-2be9-47ef-b2e6-1fc3fb38a636/edit?invitationId=inv_8be70dbe-4e07-46e1-a79b-af94c4ed615a&amp;page=Mxj.11jlII81#"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2.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2.png"/><Relationship Id="rId4" Type="http://schemas.openxmlformats.org/officeDocument/2006/relationships/image" Target="../media/image21.png"/><Relationship Id="rId5" Type="http://schemas.openxmlformats.org/officeDocument/2006/relationships/image" Target="../media/image16.png"/><Relationship Id="rId6" Type="http://schemas.openxmlformats.org/officeDocument/2006/relationships/image" Target="../media/image18.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2.png"/><Relationship Id="rId4" Type="http://schemas.openxmlformats.org/officeDocument/2006/relationships/image" Target="../media/image15.png"/><Relationship Id="rId5"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2.xml"/><Relationship Id="rId3" Type="http://schemas.openxmlformats.org/officeDocument/2006/relationships/image" Target="../media/image13.jp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9.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png"/><Relationship Id="rId4" Type="http://schemas.openxmlformats.org/officeDocument/2006/relationships/image" Target="../media/image9.png"/><Relationship Id="rId5" Type="http://schemas.openxmlformats.org/officeDocument/2006/relationships/image" Target="../media/image1.png"/><Relationship Id="rId6" Type="http://schemas.openxmlformats.org/officeDocument/2006/relationships/image" Target="../media/image10.png"/><Relationship Id="rId7"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png"/><Relationship Id="rId4" Type="http://schemas.openxmlformats.org/officeDocument/2006/relationships/image" Target="../media/image12.png"/><Relationship Id="rId5"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7.xml"/><Relationship Id="rId3" Type="http://schemas.openxmlformats.org/officeDocument/2006/relationships/image" Target="../media/image14.jp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1.xml"/><Relationship Id="rId2" Type="http://schemas.openxmlformats.org/officeDocument/2006/relationships/notesSlide" Target="../notesSlides/notesSlide8.xml"/><Relationship Id="rId3" Type="http://schemas.openxmlformats.org/officeDocument/2006/relationships/image" Target="../media/image8.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5" name="Shape 85"/>
        <p:cNvGrpSpPr/>
        <p:nvPr/>
      </p:nvGrpSpPr>
      <p:grpSpPr>
        <a:xfrm>
          <a:off x="0" y="0"/>
          <a:ext cx="0" cy="0"/>
          <a:chOff x="0" y="0"/>
          <a:chExt cx="0" cy="0"/>
        </a:xfrm>
      </p:grpSpPr>
      <p:sp>
        <p:nvSpPr>
          <p:cNvPr id="86" name="Google Shape;86;p13"/>
          <p:cNvSpPr txBox="1"/>
          <p:nvPr>
            <p:ph type="ctrTitle"/>
          </p:nvPr>
        </p:nvSpPr>
        <p:spPr>
          <a:xfrm>
            <a:off x="729450" y="1322450"/>
            <a:ext cx="7688100" cy="16647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a:t>Smart Borrow Tracker Project</a:t>
            </a:r>
            <a:endParaRPr/>
          </a:p>
        </p:txBody>
      </p:sp>
      <p:sp>
        <p:nvSpPr>
          <p:cNvPr id="87" name="Google Shape;87;p13"/>
          <p:cNvSpPr txBox="1"/>
          <p:nvPr>
            <p:ph idx="1" type="subTitle"/>
          </p:nvPr>
        </p:nvSpPr>
        <p:spPr>
          <a:xfrm>
            <a:off x="828450" y="4134375"/>
            <a:ext cx="6799500" cy="750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t>Linlin Fan, NUID: 002067502</a:t>
            </a:r>
            <a:br>
              <a:rPr b="1" lang="en"/>
            </a:br>
            <a:r>
              <a:rPr b="1" lang="en"/>
              <a:t>Kaiqing Yuan, NUID: 002308673</a:t>
            </a:r>
            <a:br>
              <a:rPr b="1" lang="en"/>
            </a:br>
            <a:r>
              <a:rPr b="1" lang="en"/>
              <a:t>Ke Wang, NUID: 002316094</a:t>
            </a:r>
            <a:endParaRPr b="1"/>
          </a:p>
        </p:txBody>
      </p:sp>
      <p:pic>
        <p:nvPicPr>
          <p:cNvPr id="88" name="Google Shape;88;p13"/>
          <p:cNvPicPr preferRelativeResize="0"/>
          <p:nvPr/>
        </p:nvPicPr>
        <p:blipFill>
          <a:blip r:embed="rId3">
            <a:alphaModFix/>
          </a:blip>
          <a:stretch>
            <a:fillRect/>
          </a:stretch>
        </p:blipFill>
        <p:spPr>
          <a:xfrm>
            <a:off x="7535150" y="488550"/>
            <a:ext cx="1529150" cy="152915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22"/>
          <p:cNvSpPr txBox="1"/>
          <p:nvPr/>
        </p:nvSpPr>
        <p:spPr>
          <a:xfrm>
            <a:off x="841525" y="1287675"/>
            <a:ext cx="6693600" cy="7080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rPr lang="en" sz="1600">
                <a:solidFill>
                  <a:schemeClr val="dk2"/>
                </a:solidFill>
                <a:latin typeface="Raleway"/>
                <a:ea typeface="Raleway"/>
                <a:cs typeface="Raleway"/>
                <a:sym typeface="Raleway"/>
              </a:rPr>
              <a:t>Analysis : Reservation Logic</a:t>
            </a:r>
            <a:endParaRPr sz="1600">
              <a:solidFill>
                <a:schemeClr val="dk2"/>
              </a:solidFill>
              <a:latin typeface="Raleway"/>
              <a:ea typeface="Raleway"/>
              <a:cs typeface="Raleway"/>
              <a:sym typeface="Raleway"/>
            </a:endParaRPr>
          </a:p>
          <a:p>
            <a:pPr indent="0" lvl="0" marL="0" marR="0" rtl="0" algn="l">
              <a:lnSpc>
                <a:spcPct val="100000"/>
              </a:lnSpc>
              <a:spcBef>
                <a:spcPts val="0"/>
              </a:spcBef>
              <a:spcAft>
                <a:spcPts val="0"/>
              </a:spcAft>
              <a:buNone/>
            </a:pPr>
            <a:r>
              <a:rPr lang="en" sz="1800">
                <a:solidFill>
                  <a:schemeClr val="dk2"/>
                </a:solidFill>
                <a:latin typeface="Raleway"/>
                <a:ea typeface="Raleway"/>
                <a:cs typeface="Raleway"/>
                <a:sym typeface="Raleway"/>
              </a:rPr>
              <a:t>ArrayDeque for FIFO + HashMap for cancel and freeze</a:t>
            </a:r>
            <a:endParaRPr sz="1800">
              <a:solidFill>
                <a:schemeClr val="dk2"/>
              </a:solidFill>
              <a:latin typeface="Raleway"/>
              <a:ea typeface="Raleway"/>
              <a:cs typeface="Raleway"/>
              <a:sym typeface="Raleway"/>
            </a:endParaRPr>
          </a:p>
        </p:txBody>
      </p:sp>
      <p:sp>
        <p:nvSpPr>
          <p:cNvPr id="184" name="Google Shape;184;p22"/>
          <p:cNvSpPr txBox="1"/>
          <p:nvPr/>
        </p:nvSpPr>
        <p:spPr>
          <a:xfrm>
            <a:off x="268525" y="2017700"/>
            <a:ext cx="8010900" cy="3186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Step 1 </a:t>
            </a:r>
            <a:r>
              <a:rPr lang="en" sz="1300">
                <a:solidFill>
                  <a:schemeClr val="accent1"/>
                </a:solidFill>
                <a:latin typeface="Lato"/>
                <a:ea typeface="Lato"/>
                <a:cs typeface="Lato"/>
                <a:sym typeface="Lato"/>
              </a:rPr>
              <a:t>Linked List → Linked Queue         </a:t>
            </a:r>
            <a:endParaRPr sz="1300">
              <a:solidFill>
                <a:schemeClr val="accent1"/>
              </a:solidFill>
              <a:latin typeface="Lato"/>
              <a:ea typeface="Lato"/>
              <a:cs typeface="Lato"/>
              <a:sym typeface="Lato"/>
            </a:endParaRPr>
          </a:p>
          <a:p>
            <a:pPr indent="0" lvl="0" marL="457200" rtl="0" algn="l">
              <a:spcBef>
                <a:spcPts val="0"/>
              </a:spcBef>
              <a:spcAft>
                <a:spcPts val="0"/>
              </a:spcAft>
              <a:buNone/>
            </a:pPr>
            <a:r>
              <a:rPr lang="en" sz="1300">
                <a:solidFill>
                  <a:schemeClr val="accent1"/>
                </a:solidFill>
                <a:latin typeface="Lato"/>
                <a:ea typeface="Lato"/>
                <a:cs typeface="Lato"/>
                <a:sym typeface="Lato"/>
              </a:rPr>
              <a:t>For linked list, it normally use linked node with one pointer although linkedlist can also realize FIFO, add to the last is still O(n) although Remove from the first is O(1). While for linkedqueue, the both are O(1). </a:t>
            </a:r>
            <a:endParaRPr sz="1300">
              <a:solidFill>
                <a:schemeClr val="accent1"/>
              </a:solidFill>
              <a:latin typeface="Lato"/>
              <a:ea typeface="Lato"/>
              <a:cs typeface="Lato"/>
              <a:sym typeface="Lato"/>
            </a:endParaRPr>
          </a:p>
          <a:p>
            <a:pPr indent="0" lvl="0" marL="457200" rtl="0" algn="l">
              <a:spcBef>
                <a:spcPts val="0"/>
              </a:spcBef>
              <a:spcAft>
                <a:spcPts val="0"/>
              </a:spcAft>
              <a:buNone/>
            </a:pPr>
            <a:r>
              <a:rPr lang="en" sz="1300">
                <a:solidFill>
                  <a:schemeClr val="accent1"/>
                </a:solidFill>
                <a:latin typeface="Lato"/>
                <a:ea typeface="Lato"/>
                <a:cs typeface="Lato"/>
                <a:sym typeface="Lato"/>
              </a:rPr>
              <a:t>Compared with linked nodes with two pointer each, the linkedqueue, which stored two pointer in the queue, is more memory efficient.</a:t>
            </a:r>
            <a:endParaRPr sz="1300">
              <a:solidFill>
                <a:schemeClr val="accent1"/>
              </a:solidFill>
              <a:latin typeface="Lato"/>
              <a:ea typeface="Lato"/>
              <a:cs typeface="Lato"/>
              <a:sym typeface="Lato"/>
            </a:endParaRPr>
          </a:p>
          <a:p>
            <a:pPr indent="0" lvl="0" marL="45720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Step 2 LinkedQueue → ArrayQueue      </a:t>
            </a:r>
            <a:endParaRPr sz="1300">
              <a:solidFill>
                <a:schemeClr val="accent1"/>
              </a:solidFill>
              <a:latin typeface="Lato"/>
              <a:ea typeface="Lato"/>
              <a:cs typeface="Lato"/>
              <a:sym typeface="Lato"/>
            </a:endParaRPr>
          </a:p>
          <a:p>
            <a:pPr indent="457200" lvl="0" marL="0" rtl="0" algn="l">
              <a:spcBef>
                <a:spcPts val="0"/>
              </a:spcBef>
              <a:spcAft>
                <a:spcPts val="0"/>
              </a:spcAft>
              <a:buNone/>
            </a:pPr>
            <a:r>
              <a:rPr lang="en" sz="1300">
                <a:solidFill>
                  <a:schemeClr val="accent1"/>
                </a:solidFill>
                <a:latin typeface="Lato"/>
                <a:ea typeface="Lato"/>
                <a:cs typeface="Lato"/>
                <a:sym typeface="Lato"/>
              </a:rPr>
              <a:t>ArrayDeque (Array Double-Ended Queue) is generally faster and more memory-efficient </a:t>
            </a:r>
            <a:endParaRPr sz="1300">
              <a:solidFill>
                <a:schemeClr val="accent1"/>
              </a:solidFill>
              <a:latin typeface="Lato"/>
              <a:ea typeface="Lato"/>
              <a:cs typeface="Lato"/>
              <a:sym typeface="Lato"/>
            </a:endParaRPr>
          </a:p>
          <a:p>
            <a:pPr indent="45720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Step 3 Arrayque → ArrayQueue</a:t>
            </a:r>
            <a:endParaRPr sz="1300">
              <a:solidFill>
                <a:schemeClr val="accent1"/>
              </a:solidFill>
              <a:latin typeface="Lato"/>
              <a:ea typeface="Lato"/>
              <a:cs typeface="Lato"/>
              <a:sym typeface="Lato"/>
            </a:endParaRPr>
          </a:p>
          <a:p>
            <a:pPr indent="0" lvl="0" marL="400050" rtl="0" algn="l">
              <a:spcBef>
                <a:spcPts val="0"/>
              </a:spcBef>
              <a:spcAft>
                <a:spcPts val="0"/>
              </a:spcAft>
              <a:buNone/>
            </a:pPr>
            <a:r>
              <a:rPr lang="en" sz="1300">
                <a:solidFill>
                  <a:schemeClr val="accent1"/>
                </a:solidFill>
                <a:latin typeface="Lato"/>
                <a:ea typeface="Lato"/>
                <a:cs typeface="Lato"/>
                <a:sym typeface="Lato"/>
              </a:rPr>
              <a:t>Dequeue has more methods than Queue, Queue can only implement FIFO and cannot support queue    head insertion.</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p:txBody>
      </p:sp>
      <p:pic>
        <p:nvPicPr>
          <p:cNvPr id="185" name="Google Shape;185;p22"/>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186" name="Google Shape;186;p22"/>
          <p:cNvSpPr txBox="1"/>
          <p:nvPr/>
        </p:nvSpPr>
        <p:spPr>
          <a:xfrm>
            <a:off x="841525" y="769350"/>
            <a:ext cx="5275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accent1"/>
                </a:solidFill>
                <a:latin typeface="Lato"/>
                <a:ea typeface="Lato"/>
                <a:cs typeface="Lato"/>
                <a:sym typeface="Lato"/>
              </a:rPr>
              <a:t>Solve the Challenge Step by Step by self-evaluation</a:t>
            </a:r>
            <a:endParaRPr b="1" sz="1700">
              <a:solidFill>
                <a:schemeClr val="accent1"/>
              </a:solidFill>
              <a:latin typeface="Lato"/>
              <a:ea typeface="Lato"/>
              <a:cs typeface="Lato"/>
              <a:sym typeface="Lato"/>
            </a:endParaRPr>
          </a:p>
        </p:txBody>
      </p:sp>
      <p:sp>
        <p:nvSpPr>
          <p:cNvPr id="187" name="Google Shape;187;p22"/>
          <p:cNvSpPr txBox="1"/>
          <p:nvPr/>
        </p:nvSpPr>
        <p:spPr>
          <a:xfrm>
            <a:off x="0" y="0"/>
            <a:ext cx="30000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b="1" sz="1700">
              <a:solidFill>
                <a:schemeClr val="accent1"/>
              </a:solidFill>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pic>
        <p:nvPicPr>
          <p:cNvPr id="192" name="Google Shape;192;p23"/>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193" name="Google Shape;193;p23"/>
          <p:cNvSpPr txBox="1"/>
          <p:nvPr/>
        </p:nvSpPr>
        <p:spPr>
          <a:xfrm>
            <a:off x="753625" y="1158700"/>
            <a:ext cx="3000000" cy="5850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t/>
            </a:r>
            <a:endParaRPr b="1" sz="2600">
              <a:solidFill>
                <a:schemeClr val="dk2"/>
              </a:solidFill>
              <a:latin typeface="Raleway"/>
              <a:ea typeface="Raleway"/>
              <a:cs typeface="Raleway"/>
              <a:sym typeface="Raleway"/>
            </a:endParaRPr>
          </a:p>
        </p:txBody>
      </p:sp>
      <p:sp>
        <p:nvSpPr>
          <p:cNvPr id="194" name="Google Shape;194;p23"/>
          <p:cNvSpPr txBox="1"/>
          <p:nvPr/>
        </p:nvSpPr>
        <p:spPr>
          <a:xfrm>
            <a:off x="906025" y="1311100"/>
            <a:ext cx="3000000" cy="5850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t/>
            </a:r>
            <a:endParaRPr b="1" sz="2600">
              <a:solidFill>
                <a:schemeClr val="dk2"/>
              </a:solidFill>
              <a:latin typeface="Raleway"/>
              <a:ea typeface="Raleway"/>
              <a:cs typeface="Raleway"/>
              <a:sym typeface="Raleway"/>
            </a:endParaRPr>
          </a:p>
        </p:txBody>
      </p:sp>
      <p:sp>
        <p:nvSpPr>
          <p:cNvPr id="195" name="Google Shape;195;p23"/>
          <p:cNvSpPr txBox="1"/>
          <p:nvPr/>
        </p:nvSpPr>
        <p:spPr>
          <a:xfrm>
            <a:off x="1058425" y="1463500"/>
            <a:ext cx="3000000" cy="585000"/>
          </a:xfrm>
          <a:prstGeom prst="rect">
            <a:avLst/>
          </a:prstGeom>
          <a:noFill/>
          <a:ln>
            <a:noFill/>
          </a:ln>
        </p:spPr>
        <p:txBody>
          <a:bodyPr anchorCtr="0" anchor="ctr" bIns="91425" lIns="91425" spcFirstLastPara="1" rIns="91425" wrap="square" tIns="91425">
            <a:spAutoFit/>
          </a:bodyPr>
          <a:lstStyle/>
          <a:p>
            <a:pPr indent="0" lvl="0" marL="0" marR="0" rtl="0" algn="l">
              <a:lnSpc>
                <a:spcPct val="100000"/>
              </a:lnSpc>
              <a:spcBef>
                <a:spcPts val="0"/>
              </a:spcBef>
              <a:spcAft>
                <a:spcPts val="0"/>
              </a:spcAft>
              <a:buNone/>
            </a:pPr>
            <a:r>
              <a:t/>
            </a:r>
            <a:endParaRPr b="1" sz="2600">
              <a:solidFill>
                <a:schemeClr val="dk2"/>
              </a:solidFill>
              <a:latin typeface="Raleway"/>
              <a:ea typeface="Raleway"/>
              <a:cs typeface="Raleway"/>
              <a:sym typeface="Raleway"/>
            </a:endParaRPr>
          </a:p>
        </p:txBody>
      </p:sp>
      <p:pic>
        <p:nvPicPr>
          <p:cNvPr id="196" name="Google Shape;196;p23"/>
          <p:cNvPicPr preferRelativeResize="0"/>
          <p:nvPr/>
        </p:nvPicPr>
        <p:blipFill>
          <a:blip r:embed="rId4">
            <a:alphaModFix/>
          </a:blip>
          <a:stretch>
            <a:fillRect/>
          </a:stretch>
        </p:blipFill>
        <p:spPr>
          <a:xfrm>
            <a:off x="4992375" y="580675"/>
            <a:ext cx="2464188" cy="2643146"/>
          </a:xfrm>
          <a:prstGeom prst="rect">
            <a:avLst/>
          </a:prstGeom>
          <a:noFill/>
          <a:ln>
            <a:noFill/>
          </a:ln>
        </p:spPr>
      </p:pic>
      <p:pic>
        <p:nvPicPr>
          <p:cNvPr id="197" name="Google Shape;197;p23"/>
          <p:cNvPicPr preferRelativeResize="0"/>
          <p:nvPr/>
        </p:nvPicPr>
        <p:blipFill>
          <a:blip r:embed="rId5">
            <a:alphaModFix/>
          </a:blip>
          <a:stretch>
            <a:fillRect/>
          </a:stretch>
        </p:blipFill>
        <p:spPr>
          <a:xfrm>
            <a:off x="661250" y="1376475"/>
            <a:ext cx="2903274" cy="1965200"/>
          </a:xfrm>
          <a:prstGeom prst="rect">
            <a:avLst/>
          </a:prstGeom>
          <a:noFill/>
          <a:ln>
            <a:noFill/>
          </a:ln>
        </p:spPr>
      </p:pic>
      <p:pic>
        <p:nvPicPr>
          <p:cNvPr id="198" name="Google Shape;198;p23"/>
          <p:cNvPicPr preferRelativeResize="0"/>
          <p:nvPr/>
        </p:nvPicPr>
        <p:blipFill rotWithShape="1">
          <a:blip r:embed="rId6">
            <a:alphaModFix/>
          </a:blip>
          <a:srcRect b="0" l="0" r="5571" t="0"/>
          <a:stretch/>
        </p:blipFill>
        <p:spPr>
          <a:xfrm>
            <a:off x="526350" y="3380975"/>
            <a:ext cx="2903275" cy="1591008"/>
          </a:xfrm>
          <a:prstGeom prst="rect">
            <a:avLst/>
          </a:prstGeom>
          <a:noFill/>
          <a:ln>
            <a:noFill/>
          </a:ln>
        </p:spPr>
      </p:pic>
      <p:sp>
        <p:nvSpPr>
          <p:cNvPr id="199" name="Google Shape;199;p23"/>
          <p:cNvSpPr txBox="1"/>
          <p:nvPr/>
        </p:nvSpPr>
        <p:spPr>
          <a:xfrm>
            <a:off x="4359900" y="3878725"/>
            <a:ext cx="48018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Linear Probing + Open address to solve conflict in implementing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Map/</a:t>
            </a:r>
            <a:r>
              <a:rPr lang="en" sz="1300">
                <a:solidFill>
                  <a:schemeClr val="accent1"/>
                </a:solidFill>
              </a:rPr>
              <a:t>Dictionary ADT　</a:t>
            </a:r>
            <a:endParaRPr sz="1300">
              <a:solidFill>
                <a:schemeClr val="accent1"/>
              </a:solidFill>
            </a:endParaRPr>
          </a:p>
        </p:txBody>
      </p:sp>
      <p:sp>
        <p:nvSpPr>
          <p:cNvPr id="200" name="Google Shape;200;p23"/>
          <p:cNvSpPr txBox="1"/>
          <p:nvPr/>
        </p:nvSpPr>
        <p:spPr>
          <a:xfrm>
            <a:off x="753625" y="773800"/>
            <a:ext cx="56562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Times New Roman"/>
              <a:ea typeface="Times New Roman"/>
              <a:cs typeface="Times New Roman"/>
              <a:sym typeface="Times New Roman"/>
            </a:endParaRPr>
          </a:p>
        </p:txBody>
      </p:sp>
      <p:sp>
        <p:nvSpPr>
          <p:cNvPr id="201" name="Google Shape;201;p23"/>
          <p:cNvSpPr txBox="1"/>
          <p:nvPr/>
        </p:nvSpPr>
        <p:spPr>
          <a:xfrm>
            <a:off x="205700" y="839375"/>
            <a:ext cx="4992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solidFill>
                  <a:schemeClr val="dk2"/>
                </a:solidFill>
                <a:latin typeface="Raleway"/>
                <a:ea typeface="Raleway"/>
                <a:cs typeface="Raleway"/>
                <a:sym typeface="Raleway"/>
              </a:rPr>
              <a:t>ArrayDeque for FIFO + HashMap for cancel and freeze</a:t>
            </a:r>
            <a:endParaRPr sz="1100"/>
          </a:p>
        </p:txBody>
      </p:sp>
      <p:sp>
        <p:nvSpPr>
          <p:cNvPr id="202" name="Google Shape;202;p23"/>
          <p:cNvSpPr txBox="1"/>
          <p:nvPr/>
        </p:nvSpPr>
        <p:spPr>
          <a:xfrm>
            <a:off x="205700" y="488550"/>
            <a:ext cx="3000000" cy="431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600">
                <a:solidFill>
                  <a:schemeClr val="dk2"/>
                </a:solidFill>
                <a:latin typeface="Raleway"/>
                <a:ea typeface="Raleway"/>
                <a:cs typeface="Raleway"/>
                <a:sym typeface="Raleway"/>
              </a:rPr>
              <a:t>Analysis : Reservation Logic</a:t>
            </a:r>
            <a:endParaRPr sz="1600">
              <a:solidFill>
                <a:schemeClr val="dk2"/>
              </a:solidFill>
              <a:latin typeface="Raleway"/>
              <a:ea typeface="Raleway"/>
              <a:cs typeface="Raleway"/>
              <a:sym typeface="Raleway"/>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6" name="Shape 206"/>
        <p:cNvGrpSpPr/>
        <p:nvPr/>
      </p:nvGrpSpPr>
      <p:grpSpPr>
        <a:xfrm>
          <a:off x="0" y="0"/>
          <a:ext cx="0" cy="0"/>
          <a:chOff x="0" y="0"/>
          <a:chExt cx="0" cy="0"/>
        </a:xfrm>
      </p:grpSpPr>
      <p:sp>
        <p:nvSpPr>
          <p:cNvPr id="207" name="Google Shape;207;p24"/>
          <p:cNvSpPr txBox="1"/>
          <p:nvPr>
            <p:ph type="title"/>
          </p:nvPr>
        </p:nvSpPr>
        <p:spPr>
          <a:xfrm>
            <a:off x="729450" y="1318650"/>
            <a:ext cx="636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UML Chart  </a:t>
            </a:r>
            <a:endParaRPr/>
          </a:p>
        </p:txBody>
      </p:sp>
      <p:pic>
        <p:nvPicPr>
          <p:cNvPr id="208" name="Google Shape;208;p24"/>
          <p:cNvPicPr preferRelativeResize="0"/>
          <p:nvPr/>
        </p:nvPicPr>
        <p:blipFill>
          <a:blip r:embed="rId3">
            <a:alphaModFix/>
          </a:blip>
          <a:stretch>
            <a:fillRect/>
          </a:stretch>
        </p:blipFill>
        <p:spPr>
          <a:xfrm>
            <a:off x="7535150" y="488550"/>
            <a:ext cx="1529150" cy="1529150"/>
          </a:xfrm>
          <a:prstGeom prst="rect">
            <a:avLst/>
          </a:prstGeom>
          <a:noFill/>
          <a:ln>
            <a:noFill/>
          </a:ln>
        </p:spPr>
      </p:pic>
      <p:pic>
        <p:nvPicPr>
          <p:cNvPr id="209" name="Google Shape;209;p24"/>
          <p:cNvPicPr preferRelativeResize="0"/>
          <p:nvPr/>
        </p:nvPicPr>
        <p:blipFill rotWithShape="1">
          <a:blip r:embed="rId4">
            <a:alphaModFix/>
          </a:blip>
          <a:srcRect b="0" l="0" r="0" t="0"/>
          <a:stretch/>
        </p:blipFill>
        <p:spPr>
          <a:xfrm>
            <a:off x="41600" y="1770850"/>
            <a:ext cx="9144003" cy="3040559"/>
          </a:xfrm>
          <a:prstGeom prst="rect">
            <a:avLst/>
          </a:prstGeom>
          <a:noFill/>
          <a:ln>
            <a:noFill/>
          </a:ln>
        </p:spPr>
      </p:pic>
      <p:sp>
        <p:nvSpPr>
          <p:cNvPr id="210" name="Google Shape;210;p24"/>
          <p:cNvSpPr txBox="1"/>
          <p:nvPr/>
        </p:nvSpPr>
        <p:spPr>
          <a:xfrm>
            <a:off x="480075" y="488550"/>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Design</a:t>
            </a:r>
            <a:endParaRPr/>
          </a:p>
        </p:txBody>
      </p:sp>
      <p:sp>
        <p:nvSpPr>
          <p:cNvPr id="211" name="Google Shape;211;p24"/>
          <p:cNvSpPr txBox="1"/>
          <p:nvPr/>
        </p:nvSpPr>
        <p:spPr>
          <a:xfrm>
            <a:off x="2098375" y="4742050"/>
            <a:ext cx="5992200" cy="354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100">
                <a:solidFill>
                  <a:schemeClr val="accent1"/>
                </a:solidFill>
                <a:latin typeface="Lato"/>
                <a:ea typeface="Lato"/>
                <a:cs typeface="Lato"/>
                <a:sym typeface="Lato"/>
              </a:rPr>
              <a:t>Linkedqueue is the previous design. Currently Arraydeque is connected with reservation list</a:t>
            </a:r>
            <a:endParaRPr sz="1100">
              <a:solidFill>
                <a:schemeClr val="accent1"/>
              </a:solidFill>
              <a:latin typeface="Lato"/>
              <a:ea typeface="Lato"/>
              <a:cs typeface="Lato"/>
              <a:sym typeface="Lato"/>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5" name="Shape 215"/>
        <p:cNvGrpSpPr/>
        <p:nvPr/>
      </p:nvGrpSpPr>
      <p:grpSpPr>
        <a:xfrm>
          <a:off x="0" y="0"/>
          <a:ext cx="0" cy="0"/>
          <a:chOff x="0" y="0"/>
          <a:chExt cx="0" cy="0"/>
        </a:xfrm>
      </p:grpSpPr>
      <p:sp>
        <p:nvSpPr>
          <p:cNvPr id="216" name="Google Shape;216;p25"/>
          <p:cNvSpPr txBox="1"/>
          <p:nvPr>
            <p:ph type="title"/>
          </p:nvPr>
        </p:nvSpPr>
        <p:spPr>
          <a:xfrm>
            <a:off x="155700" y="2124800"/>
            <a:ext cx="1474500" cy="16395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b="0" lang="en" sz="1940"/>
              <a:t>ADT</a:t>
            </a:r>
            <a:br>
              <a:rPr b="0" lang="en" sz="1940"/>
            </a:br>
            <a:r>
              <a:rPr b="0" lang="en" sz="1940"/>
              <a:t>&amp;</a:t>
            </a:r>
            <a:endParaRPr b="0" sz="1940"/>
          </a:p>
          <a:p>
            <a:pPr indent="0" lvl="0" marL="0" rtl="0" algn="ctr">
              <a:spcBef>
                <a:spcPts val="0"/>
              </a:spcBef>
              <a:spcAft>
                <a:spcPts val="0"/>
              </a:spcAft>
              <a:buSzPts val="990"/>
              <a:buNone/>
            </a:pPr>
            <a:r>
              <a:rPr b="0" lang="en" sz="1940"/>
              <a:t>its</a:t>
            </a:r>
            <a:r>
              <a:rPr b="0" lang="en" sz="1940"/>
              <a:t> </a:t>
            </a:r>
            <a:r>
              <a:rPr b="0" lang="en" sz="1940"/>
              <a:t>implementation</a:t>
            </a:r>
            <a:endParaRPr b="0" sz="1940"/>
          </a:p>
        </p:txBody>
      </p:sp>
      <p:pic>
        <p:nvPicPr>
          <p:cNvPr id="217" name="Google Shape;217;p25"/>
          <p:cNvPicPr preferRelativeResize="0"/>
          <p:nvPr/>
        </p:nvPicPr>
        <p:blipFill>
          <a:blip r:embed="rId3">
            <a:alphaModFix/>
          </a:blip>
          <a:stretch>
            <a:fillRect/>
          </a:stretch>
        </p:blipFill>
        <p:spPr>
          <a:xfrm>
            <a:off x="7535150" y="488550"/>
            <a:ext cx="1529150" cy="1529150"/>
          </a:xfrm>
          <a:prstGeom prst="rect">
            <a:avLst/>
          </a:prstGeom>
          <a:noFill/>
          <a:ln>
            <a:noFill/>
          </a:ln>
        </p:spPr>
      </p:pic>
      <p:pic>
        <p:nvPicPr>
          <p:cNvPr id="218" name="Google Shape;218;p25"/>
          <p:cNvPicPr preferRelativeResize="0"/>
          <p:nvPr/>
        </p:nvPicPr>
        <p:blipFill>
          <a:blip r:embed="rId4">
            <a:alphaModFix/>
          </a:blip>
          <a:stretch>
            <a:fillRect/>
          </a:stretch>
        </p:blipFill>
        <p:spPr>
          <a:xfrm>
            <a:off x="1703500" y="822850"/>
            <a:ext cx="5499775" cy="4090001"/>
          </a:xfrm>
          <a:prstGeom prst="rect">
            <a:avLst/>
          </a:prstGeom>
          <a:noFill/>
          <a:ln>
            <a:noFill/>
          </a:ln>
        </p:spPr>
      </p:pic>
      <p:sp>
        <p:nvSpPr>
          <p:cNvPr id="219" name="Google Shape;219;p25"/>
          <p:cNvSpPr txBox="1"/>
          <p:nvPr/>
        </p:nvSpPr>
        <p:spPr>
          <a:xfrm>
            <a:off x="352725" y="621550"/>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Design</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pic>
        <p:nvPicPr>
          <p:cNvPr id="224" name="Google Shape;224;p26"/>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225" name="Google Shape;225;p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6" name="Google Shape;226;p26"/>
          <p:cNvSpPr txBox="1"/>
          <p:nvPr/>
        </p:nvSpPr>
        <p:spPr>
          <a:xfrm>
            <a:off x="502500" y="285000"/>
            <a:ext cx="24975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7" name="Google Shape;227;p2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228" name="Google Shape;228;p26"/>
          <p:cNvSpPr txBox="1"/>
          <p:nvPr/>
        </p:nvSpPr>
        <p:spPr>
          <a:xfrm>
            <a:off x="4855950" y="5454950"/>
            <a:ext cx="1191600" cy="338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000">
              <a:solidFill>
                <a:srgbClr val="0000C0"/>
              </a:solidFill>
            </a:endParaRPr>
          </a:p>
        </p:txBody>
      </p:sp>
      <p:sp>
        <p:nvSpPr>
          <p:cNvPr id="229" name="Google Shape;229;p26"/>
          <p:cNvSpPr txBox="1"/>
          <p:nvPr/>
        </p:nvSpPr>
        <p:spPr>
          <a:xfrm>
            <a:off x="4995075" y="5018625"/>
            <a:ext cx="1344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30" name="Google Shape;230;p26"/>
          <p:cNvSpPr txBox="1"/>
          <p:nvPr/>
        </p:nvSpPr>
        <p:spPr>
          <a:xfrm>
            <a:off x="569338" y="1272913"/>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Results</a:t>
            </a:r>
            <a:endParaRPr/>
          </a:p>
        </p:txBody>
      </p:sp>
      <p:pic>
        <p:nvPicPr>
          <p:cNvPr id="231" name="Google Shape;231;p26"/>
          <p:cNvPicPr preferRelativeResize="0"/>
          <p:nvPr/>
        </p:nvPicPr>
        <p:blipFill>
          <a:blip r:embed="rId4">
            <a:alphaModFix/>
          </a:blip>
          <a:stretch>
            <a:fillRect/>
          </a:stretch>
        </p:blipFill>
        <p:spPr>
          <a:xfrm>
            <a:off x="4015438" y="779788"/>
            <a:ext cx="3303573" cy="4245175"/>
          </a:xfrm>
          <a:prstGeom prst="rect">
            <a:avLst/>
          </a:prstGeom>
          <a:noFill/>
          <a:ln>
            <a:noFill/>
          </a:ln>
        </p:spPr>
      </p:pic>
      <p:sp>
        <p:nvSpPr>
          <p:cNvPr id="232" name="Google Shape;232;p26"/>
          <p:cNvSpPr txBox="1"/>
          <p:nvPr/>
        </p:nvSpPr>
        <p:spPr>
          <a:xfrm>
            <a:off x="737850" y="2709925"/>
            <a:ext cx="74253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233" name="Google Shape;233;p26"/>
          <p:cNvSpPr txBox="1"/>
          <p:nvPr/>
        </p:nvSpPr>
        <p:spPr>
          <a:xfrm>
            <a:off x="1012575" y="2445625"/>
            <a:ext cx="31407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11 UI with 3 roles User Flower Chart: Admin; Customer; Manager</a:t>
            </a:r>
            <a:endParaRPr sz="1300">
              <a:solidFill>
                <a:schemeClr val="accent1"/>
              </a:solidFill>
              <a:latin typeface="Lato"/>
              <a:ea typeface="Lato"/>
              <a:cs typeface="Lato"/>
              <a:sym typeface="Lato"/>
            </a:endParaRPr>
          </a:p>
        </p:txBody>
      </p:sp>
      <p:sp>
        <p:nvSpPr>
          <p:cNvPr id="234" name="Google Shape;234;p26"/>
          <p:cNvSpPr txBox="1"/>
          <p:nvPr/>
        </p:nvSpPr>
        <p:spPr>
          <a:xfrm>
            <a:off x="757750" y="3608175"/>
            <a:ext cx="2039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u="sng">
                <a:solidFill>
                  <a:schemeClr val="hlink"/>
                </a:solidFill>
                <a:latin typeface="Lato"/>
                <a:ea typeface="Lato"/>
                <a:cs typeface="Lato"/>
                <a:sym typeface="Lato"/>
                <a:hlinkClick r:id="rId5"/>
              </a:rPr>
              <a:t>LucidChart</a:t>
            </a:r>
            <a:endParaRPr sz="1300">
              <a:solidFill>
                <a:schemeClr val="accent1"/>
              </a:solidFill>
              <a:latin typeface="Lato"/>
              <a:ea typeface="Lato"/>
              <a:cs typeface="Lato"/>
              <a:sym typeface="Lato"/>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8" name="Shape 238"/>
        <p:cNvGrpSpPr/>
        <p:nvPr/>
      </p:nvGrpSpPr>
      <p:grpSpPr>
        <a:xfrm>
          <a:off x="0" y="0"/>
          <a:ext cx="0" cy="0"/>
          <a:chOff x="0" y="0"/>
          <a:chExt cx="0" cy="0"/>
        </a:xfrm>
      </p:grpSpPr>
      <p:sp>
        <p:nvSpPr>
          <p:cNvPr id="239" name="Google Shape;239;p27"/>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User Study</a:t>
            </a:r>
            <a:endParaRPr/>
          </a:p>
        </p:txBody>
      </p:sp>
      <p:pic>
        <p:nvPicPr>
          <p:cNvPr id="240" name="Google Shape;240;p27"/>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241" name="Google Shape;241;p27"/>
          <p:cNvSpPr txBox="1"/>
          <p:nvPr/>
        </p:nvSpPr>
        <p:spPr>
          <a:xfrm>
            <a:off x="952500" y="2083600"/>
            <a:ext cx="7239000" cy="985200"/>
          </a:xfrm>
          <a:prstGeom prst="rect">
            <a:avLst/>
          </a:prstGeom>
          <a:noFill/>
          <a:ln>
            <a:noFill/>
          </a:ln>
        </p:spPr>
        <p:txBody>
          <a:bodyPr anchorCtr="0" anchor="t" bIns="91425" lIns="91425" spcFirstLastPara="1" rIns="91425" wrap="square" tIns="91425">
            <a:spAutoFit/>
          </a:bodyPr>
          <a:lstStyle/>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The app can work well without the stuck points;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The </a:t>
            </a:r>
            <a:r>
              <a:rPr lang="en" sz="1300">
                <a:solidFill>
                  <a:schemeClr val="accent1"/>
                </a:solidFill>
                <a:latin typeface="Lato"/>
                <a:ea typeface="Lato"/>
                <a:cs typeface="Lato"/>
                <a:sym typeface="Lato"/>
              </a:rPr>
              <a:t>customer dashboard is very easy to understand, in line with natural logic;</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It’s good that I can see the waitlist, cancel the hold and frozen and unfreeze the hold. These functions are very user friendly</a:t>
            </a:r>
            <a:endParaRPr sz="1300">
              <a:solidFill>
                <a:schemeClr val="accent1"/>
              </a:solidFill>
              <a:latin typeface="Lato"/>
              <a:ea typeface="Lato"/>
              <a:cs typeface="Lato"/>
              <a:sym typeface="Lato"/>
            </a:endParaRPr>
          </a:p>
        </p:txBody>
      </p:sp>
      <p:sp>
        <p:nvSpPr>
          <p:cNvPr id="242" name="Google Shape;242;p27"/>
          <p:cNvSpPr txBox="1"/>
          <p:nvPr/>
        </p:nvSpPr>
        <p:spPr>
          <a:xfrm>
            <a:off x="952500" y="3536175"/>
            <a:ext cx="7381800" cy="1238400"/>
          </a:xfrm>
          <a:prstGeom prst="rect">
            <a:avLst/>
          </a:prstGeom>
          <a:noFill/>
          <a:ln>
            <a:noFill/>
          </a:ln>
        </p:spPr>
        <p:txBody>
          <a:bodyPr anchorCtr="0" anchor="t" bIns="91425" lIns="91425" spcFirstLastPara="1" rIns="91425" wrap="square" tIns="91425">
            <a:noAutofit/>
          </a:bodyPr>
          <a:lstStyle/>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Although I know the size of the waiting list but I do not know how many </a:t>
            </a:r>
            <a:r>
              <a:rPr lang="en" sz="1300">
                <a:solidFill>
                  <a:schemeClr val="accent1"/>
                </a:solidFill>
                <a:latin typeface="Lato"/>
                <a:ea typeface="Lato"/>
                <a:cs typeface="Lato"/>
                <a:sym typeface="Lato"/>
              </a:rPr>
              <a:t>people</a:t>
            </a:r>
            <a:r>
              <a:rPr lang="en" sz="1300">
                <a:solidFill>
                  <a:schemeClr val="accent1"/>
                </a:solidFill>
                <a:latin typeface="Lato"/>
                <a:ea typeface="Lato"/>
                <a:cs typeface="Lato"/>
                <a:sym typeface="Lato"/>
              </a:rPr>
              <a:t> are in front of me;</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Missing loading status and progress prompts;</a:t>
            </a:r>
            <a:endParaRPr sz="1300">
              <a:solidFill>
                <a:schemeClr val="accent1"/>
              </a:solidFill>
              <a:latin typeface="Lato"/>
              <a:ea typeface="Lato"/>
              <a:cs typeface="Lato"/>
              <a:sym typeface="Lato"/>
            </a:endParaRPr>
          </a:p>
          <a:p>
            <a:pPr indent="-311150" lvl="0" marL="457200" rtl="0" algn="l">
              <a:spcBef>
                <a:spcPts val="0"/>
              </a:spcBef>
              <a:spcAft>
                <a:spcPts val="0"/>
              </a:spcAft>
              <a:buClr>
                <a:schemeClr val="accent1"/>
              </a:buClr>
              <a:buSzPts val="1300"/>
              <a:buFont typeface="Lato"/>
              <a:buAutoNum type="arabicPeriod"/>
            </a:pPr>
            <a:r>
              <a:rPr lang="en" sz="1300">
                <a:solidFill>
                  <a:schemeClr val="accent1"/>
                </a:solidFill>
                <a:latin typeface="Lato"/>
                <a:ea typeface="Lato"/>
                <a:cs typeface="Lato"/>
                <a:sym typeface="Lato"/>
              </a:rPr>
              <a:t>Error message is not friendly enough.</a:t>
            </a:r>
            <a:endParaRPr sz="1300">
              <a:solidFill>
                <a:schemeClr val="accent1"/>
              </a:solidFill>
              <a:latin typeface="Lato"/>
              <a:ea typeface="Lato"/>
              <a:cs typeface="Lato"/>
              <a:sym typeface="Lato"/>
            </a:endParaRPr>
          </a:p>
          <a:p>
            <a:pPr indent="0" lvl="0" marL="45720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p:txBody>
      </p:sp>
      <p:sp>
        <p:nvSpPr>
          <p:cNvPr id="243" name="Google Shape;243;p27"/>
          <p:cNvSpPr txBox="1"/>
          <p:nvPr/>
        </p:nvSpPr>
        <p:spPr>
          <a:xfrm>
            <a:off x="1107275" y="1853850"/>
            <a:ext cx="6021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accent1"/>
                </a:solidFill>
                <a:latin typeface="Lato"/>
                <a:ea typeface="Lato"/>
                <a:cs typeface="Lato"/>
                <a:sym typeface="Lato"/>
              </a:rPr>
              <a:t>Pros</a:t>
            </a:r>
            <a:endParaRPr b="1" sz="1500">
              <a:solidFill>
                <a:schemeClr val="accent1"/>
              </a:solidFill>
              <a:latin typeface="Lato"/>
              <a:ea typeface="Lato"/>
              <a:cs typeface="Lato"/>
              <a:sym typeface="Lato"/>
            </a:endParaRPr>
          </a:p>
        </p:txBody>
      </p:sp>
      <p:sp>
        <p:nvSpPr>
          <p:cNvPr id="244" name="Google Shape;244;p27"/>
          <p:cNvSpPr txBox="1"/>
          <p:nvPr/>
        </p:nvSpPr>
        <p:spPr>
          <a:xfrm>
            <a:off x="1176325" y="3120675"/>
            <a:ext cx="6021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500">
                <a:solidFill>
                  <a:schemeClr val="accent1"/>
                </a:solidFill>
                <a:latin typeface="Lato"/>
                <a:ea typeface="Lato"/>
                <a:cs typeface="Lato"/>
                <a:sym typeface="Lato"/>
              </a:rPr>
              <a:t>Cons</a:t>
            </a:r>
            <a:endParaRPr b="1" sz="1500">
              <a:solidFill>
                <a:schemeClr val="accent1"/>
              </a:solidFill>
              <a:latin typeface="Lato"/>
              <a:ea typeface="Lato"/>
              <a:cs typeface="Lato"/>
              <a:sym typeface="Lato"/>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sp>
        <p:nvSpPr>
          <p:cNvPr id="249" name="Google Shape;249;p28"/>
          <p:cNvSpPr txBox="1"/>
          <p:nvPr>
            <p:ph type="title"/>
          </p:nvPr>
        </p:nvSpPr>
        <p:spPr>
          <a:xfrm>
            <a:off x="467850" y="1366250"/>
            <a:ext cx="7950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Custom ADTs &amp; Data Structures – Usage Overview</a:t>
            </a:r>
            <a:endParaRPr/>
          </a:p>
        </p:txBody>
      </p:sp>
      <p:sp>
        <p:nvSpPr>
          <p:cNvPr id="250" name="Google Shape;250;p28"/>
          <p:cNvSpPr txBox="1"/>
          <p:nvPr>
            <p:ph idx="1" type="body"/>
          </p:nvPr>
        </p:nvSpPr>
        <p:spPr>
          <a:xfrm>
            <a:off x="729450" y="2017700"/>
            <a:ext cx="7688700" cy="384900"/>
          </a:xfrm>
          <a:prstGeom prst="rect">
            <a:avLst/>
          </a:prstGeom>
        </p:spPr>
        <p:txBody>
          <a:bodyPr anchorCtr="0" anchor="t" bIns="91425" lIns="91425" spcFirstLastPara="1" rIns="91425" wrap="square" tIns="91425">
            <a:spAutoFit/>
          </a:bodyPr>
          <a:lstStyle/>
          <a:p>
            <a:pPr indent="0" lvl="0" marL="0" rtl="0" algn="l">
              <a:spcBef>
                <a:spcPts val="0"/>
              </a:spcBef>
              <a:spcAft>
                <a:spcPts val="1200"/>
              </a:spcAft>
              <a:buNone/>
            </a:pPr>
            <a:r>
              <a:t/>
            </a:r>
            <a:endParaRPr>
              <a:solidFill>
                <a:srgbClr val="000000"/>
              </a:solidFill>
              <a:latin typeface="Arial"/>
              <a:ea typeface="Arial"/>
              <a:cs typeface="Arial"/>
              <a:sym typeface="Arial"/>
            </a:endParaRPr>
          </a:p>
        </p:txBody>
      </p:sp>
      <p:pic>
        <p:nvPicPr>
          <p:cNvPr id="251" name="Google Shape;251;p28"/>
          <p:cNvPicPr preferRelativeResize="0"/>
          <p:nvPr/>
        </p:nvPicPr>
        <p:blipFill>
          <a:blip r:embed="rId3">
            <a:alphaModFix/>
          </a:blip>
          <a:stretch>
            <a:fillRect/>
          </a:stretch>
        </p:blipFill>
        <p:spPr>
          <a:xfrm>
            <a:off x="7535150" y="488550"/>
            <a:ext cx="1529150" cy="1529150"/>
          </a:xfrm>
          <a:prstGeom prst="rect">
            <a:avLst/>
          </a:prstGeom>
          <a:noFill/>
          <a:ln>
            <a:noFill/>
          </a:ln>
        </p:spPr>
      </p:pic>
      <p:pic>
        <p:nvPicPr>
          <p:cNvPr id="252" name="Google Shape;252;p28"/>
          <p:cNvPicPr preferRelativeResize="0"/>
          <p:nvPr/>
        </p:nvPicPr>
        <p:blipFill>
          <a:blip r:embed="rId4">
            <a:alphaModFix/>
          </a:blip>
          <a:stretch>
            <a:fillRect/>
          </a:stretch>
        </p:blipFill>
        <p:spPr>
          <a:xfrm>
            <a:off x="1059196" y="3525139"/>
            <a:ext cx="1430876" cy="1069272"/>
          </a:xfrm>
          <a:prstGeom prst="rect">
            <a:avLst/>
          </a:prstGeom>
          <a:noFill/>
          <a:ln>
            <a:noFill/>
          </a:ln>
        </p:spPr>
      </p:pic>
      <p:pic>
        <p:nvPicPr>
          <p:cNvPr id="253" name="Google Shape;253;p28"/>
          <p:cNvPicPr preferRelativeResize="0"/>
          <p:nvPr/>
        </p:nvPicPr>
        <p:blipFill rotWithShape="1">
          <a:blip r:embed="rId5">
            <a:alphaModFix/>
          </a:blip>
          <a:srcRect b="0" l="0" r="0" t="19517"/>
          <a:stretch/>
        </p:blipFill>
        <p:spPr>
          <a:xfrm>
            <a:off x="959675" y="1977825"/>
            <a:ext cx="3055400" cy="1404475"/>
          </a:xfrm>
          <a:prstGeom prst="rect">
            <a:avLst/>
          </a:prstGeom>
          <a:noFill/>
          <a:ln>
            <a:noFill/>
          </a:ln>
        </p:spPr>
      </p:pic>
      <p:pic>
        <p:nvPicPr>
          <p:cNvPr id="254" name="Google Shape;254;p28"/>
          <p:cNvPicPr preferRelativeResize="0"/>
          <p:nvPr/>
        </p:nvPicPr>
        <p:blipFill>
          <a:blip r:embed="rId6">
            <a:alphaModFix/>
          </a:blip>
          <a:stretch>
            <a:fillRect/>
          </a:stretch>
        </p:blipFill>
        <p:spPr>
          <a:xfrm>
            <a:off x="4224276" y="2605312"/>
            <a:ext cx="3597200" cy="2062764"/>
          </a:xfrm>
          <a:prstGeom prst="rect">
            <a:avLst/>
          </a:prstGeom>
          <a:noFill/>
          <a:ln>
            <a:noFill/>
          </a:ln>
        </p:spPr>
      </p:pic>
      <p:sp>
        <p:nvSpPr>
          <p:cNvPr id="255" name="Google Shape;255;p28"/>
          <p:cNvSpPr txBox="1"/>
          <p:nvPr/>
        </p:nvSpPr>
        <p:spPr>
          <a:xfrm>
            <a:off x="304800" y="3444250"/>
            <a:ext cx="4389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9" name="Shape 259"/>
        <p:cNvGrpSpPr/>
        <p:nvPr/>
      </p:nvGrpSpPr>
      <p:grpSpPr>
        <a:xfrm>
          <a:off x="0" y="0"/>
          <a:ext cx="0" cy="0"/>
          <a:chOff x="0" y="0"/>
          <a:chExt cx="0" cy="0"/>
        </a:xfrm>
      </p:grpSpPr>
      <p:sp>
        <p:nvSpPr>
          <p:cNvPr id="260" name="Google Shape;260;p29"/>
          <p:cNvSpPr txBox="1"/>
          <p:nvPr>
            <p:ph type="title"/>
          </p:nvPr>
        </p:nvSpPr>
        <p:spPr>
          <a:xfrm>
            <a:off x="467850" y="1366250"/>
            <a:ext cx="7950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 </a:t>
            </a:r>
            <a:endParaRPr/>
          </a:p>
        </p:txBody>
      </p:sp>
      <p:sp>
        <p:nvSpPr>
          <p:cNvPr id="261" name="Google Shape;261;p29"/>
          <p:cNvSpPr txBox="1"/>
          <p:nvPr>
            <p:ph idx="1" type="body"/>
          </p:nvPr>
        </p:nvSpPr>
        <p:spPr>
          <a:xfrm>
            <a:off x="677125" y="1810800"/>
            <a:ext cx="7444800" cy="2869800"/>
          </a:xfrm>
          <a:prstGeom prst="rect">
            <a:avLst/>
          </a:prstGeom>
        </p:spPr>
        <p:txBody>
          <a:bodyPr anchorCtr="0" anchor="t" bIns="91425" lIns="91425" spcFirstLastPara="1" rIns="91425" wrap="square" tIns="91425">
            <a:normAutofit lnSpcReduction="10000"/>
          </a:bodyPr>
          <a:lstStyle/>
          <a:p>
            <a:pPr indent="0" lvl="0" marL="0" rtl="0" algn="l">
              <a:spcBef>
                <a:spcPts val="1200"/>
              </a:spcBef>
              <a:spcAft>
                <a:spcPts val="0"/>
              </a:spcAft>
              <a:buNone/>
            </a:pPr>
            <a:r>
              <a:t/>
            </a:r>
            <a:endParaRPr>
              <a:solidFill>
                <a:srgbClr val="000000"/>
              </a:solidFill>
              <a:latin typeface="Arial"/>
              <a:ea typeface="Arial"/>
              <a:cs typeface="Arial"/>
              <a:sym typeface="Arial"/>
            </a:endParaRPr>
          </a:p>
          <a:p>
            <a:pPr indent="0" lvl="0" marL="0" rtl="0" algn="l">
              <a:spcBef>
                <a:spcPts val="1200"/>
              </a:spcBef>
              <a:spcAft>
                <a:spcPts val="0"/>
              </a:spcAft>
              <a:buNone/>
            </a:pPr>
            <a:r>
              <a:rPr lang="en" sz="1800"/>
              <a:t>We use ScreenBuilder and JavaFX to add and modify UI in Eclipse</a:t>
            </a:r>
            <a:endParaRPr sz="1800"/>
          </a:p>
          <a:p>
            <a:pPr indent="0" lvl="0" marL="0" rtl="0" algn="l">
              <a:spcBef>
                <a:spcPts val="1200"/>
              </a:spcBef>
              <a:spcAft>
                <a:spcPts val="0"/>
              </a:spcAft>
              <a:buNone/>
            </a:pPr>
            <a:r>
              <a:rPr lang="en" sz="1800"/>
              <a:t>We add CSV file for the data.</a:t>
            </a:r>
            <a:endParaRPr sz="1800"/>
          </a:p>
          <a:p>
            <a:pPr indent="0" lvl="0" marL="0" rtl="0" algn="l">
              <a:spcBef>
                <a:spcPts val="1200"/>
              </a:spcBef>
              <a:spcAft>
                <a:spcPts val="0"/>
              </a:spcAft>
              <a:buNone/>
            </a:pPr>
            <a:r>
              <a:rPr lang="en" sz="1800"/>
              <a:t>We use UML diagram to record the class and UI Panel and the methods behind the button</a:t>
            </a:r>
            <a:endParaRPr sz="1800"/>
          </a:p>
          <a:p>
            <a:pPr indent="0" lvl="0" marL="0" rtl="0" algn="l">
              <a:spcBef>
                <a:spcPts val="1200"/>
              </a:spcBef>
              <a:spcAft>
                <a:spcPts val="1200"/>
              </a:spcAft>
              <a:buNone/>
            </a:pPr>
            <a:r>
              <a:rPr lang="en" sz="1800"/>
              <a:t>We use github to track all our commit version and merging work into a complete one.</a:t>
            </a:r>
            <a:endParaRPr sz="1800"/>
          </a:p>
        </p:txBody>
      </p:sp>
      <p:pic>
        <p:nvPicPr>
          <p:cNvPr id="262" name="Google Shape;262;p29"/>
          <p:cNvPicPr preferRelativeResize="0"/>
          <p:nvPr/>
        </p:nvPicPr>
        <p:blipFill>
          <a:blip r:embed="rId3">
            <a:alphaModFix/>
          </a:blip>
          <a:stretch>
            <a:fillRect/>
          </a:stretch>
        </p:blipFill>
        <p:spPr>
          <a:xfrm>
            <a:off x="7535150" y="488550"/>
            <a:ext cx="1529150" cy="1529150"/>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sp>
        <p:nvSpPr>
          <p:cNvPr id="267" name="Google Shape;267;p30"/>
          <p:cNvSpPr txBox="1"/>
          <p:nvPr>
            <p:ph type="title"/>
          </p:nvPr>
        </p:nvSpPr>
        <p:spPr>
          <a:xfrm>
            <a:off x="467850" y="1366250"/>
            <a:ext cx="79503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Implementation (</a:t>
            </a:r>
            <a:r>
              <a:rPr lang="en"/>
              <a:t>Challenge)</a:t>
            </a:r>
            <a:endParaRPr/>
          </a:p>
          <a:p>
            <a:pPr indent="0" lvl="0" marL="0" rtl="0" algn="l">
              <a:spcBef>
                <a:spcPts val="0"/>
              </a:spcBef>
              <a:spcAft>
                <a:spcPts val="0"/>
              </a:spcAft>
              <a:buNone/>
            </a:pPr>
            <a:r>
              <a:t/>
            </a:r>
            <a:endParaRPr/>
          </a:p>
        </p:txBody>
      </p:sp>
      <p:sp>
        <p:nvSpPr>
          <p:cNvPr id="268" name="Google Shape;268;p30"/>
          <p:cNvSpPr txBox="1"/>
          <p:nvPr>
            <p:ph idx="1" type="body"/>
          </p:nvPr>
        </p:nvSpPr>
        <p:spPr>
          <a:xfrm>
            <a:off x="937250" y="1901450"/>
            <a:ext cx="6827400" cy="1619100"/>
          </a:xfrm>
          <a:prstGeom prst="rect">
            <a:avLst/>
          </a:prstGeom>
        </p:spPr>
        <p:txBody>
          <a:bodyPr anchorCtr="0" anchor="t" bIns="91425" lIns="91425" spcFirstLastPara="1" rIns="91425" wrap="square" tIns="91425">
            <a:normAutofit fontScale="62500"/>
          </a:bodyPr>
          <a:lstStyle/>
          <a:p>
            <a:pPr indent="0" lvl="0" marL="0" rtl="0" algn="l">
              <a:spcBef>
                <a:spcPts val="1200"/>
              </a:spcBef>
              <a:spcAft>
                <a:spcPts val="0"/>
              </a:spcAft>
              <a:buNone/>
            </a:pPr>
            <a:r>
              <a:rPr lang="en">
                <a:solidFill>
                  <a:srgbClr val="000000"/>
                </a:solidFill>
                <a:latin typeface="Arial"/>
                <a:ea typeface="Arial"/>
                <a:cs typeface="Arial"/>
                <a:sym typeface="Arial"/>
              </a:rPr>
              <a:t>At the beginning we plan to use API, but sooner we find out that we didn’t have the part of adding books in the app, it is easier to use text at the </a:t>
            </a:r>
            <a:r>
              <a:rPr lang="en">
                <a:solidFill>
                  <a:srgbClr val="000000"/>
                </a:solidFill>
                <a:latin typeface="Arial"/>
                <a:ea typeface="Arial"/>
                <a:cs typeface="Arial"/>
                <a:sym typeface="Arial"/>
              </a:rPr>
              <a:t>beginning.We finally decided to use CSV file, which is used to populate the real book and loan data into our system. When importing the CSV database and using the screenbuild to do the UI, we find it difficult because it is the first time we apply these two tools.</a:t>
            </a:r>
            <a:endParaRPr>
              <a:solidFill>
                <a:srgbClr val="000000"/>
              </a:solidFill>
              <a:latin typeface="Arial"/>
              <a:ea typeface="Arial"/>
              <a:cs typeface="Arial"/>
              <a:sym typeface="Arial"/>
            </a:endParaRPr>
          </a:p>
          <a:p>
            <a:pPr indent="0" lvl="0" marL="0" rtl="0" algn="l">
              <a:spcBef>
                <a:spcPts val="1200"/>
              </a:spcBef>
              <a:spcAft>
                <a:spcPts val="0"/>
              </a:spcAft>
              <a:buNone/>
            </a:pPr>
            <a:r>
              <a:rPr lang="en">
                <a:solidFill>
                  <a:srgbClr val="000000"/>
                </a:solidFill>
                <a:latin typeface="Arial"/>
                <a:ea typeface="Arial"/>
                <a:cs typeface="Arial"/>
                <a:sym typeface="Arial"/>
              </a:rPr>
              <a:t>When trying to add and use the </a:t>
            </a:r>
            <a:r>
              <a:rPr lang="en">
                <a:solidFill>
                  <a:srgbClr val="000000"/>
                </a:solidFill>
                <a:latin typeface="Arial"/>
                <a:ea typeface="Arial"/>
                <a:cs typeface="Arial"/>
                <a:sym typeface="Arial"/>
              </a:rPr>
              <a:t>screen builder</a:t>
            </a:r>
            <a:r>
              <a:rPr lang="en">
                <a:solidFill>
                  <a:srgbClr val="000000"/>
                </a:solidFill>
                <a:latin typeface="Arial"/>
                <a:ea typeface="Arial"/>
                <a:cs typeface="Arial"/>
                <a:sym typeface="Arial"/>
              </a:rPr>
              <a:t> in the </a:t>
            </a:r>
            <a:r>
              <a:rPr lang="en">
                <a:solidFill>
                  <a:srgbClr val="000000"/>
                </a:solidFill>
                <a:latin typeface="Arial"/>
                <a:ea typeface="Arial"/>
                <a:cs typeface="Arial"/>
                <a:sym typeface="Arial"/>
              </a:rPr>
              <a:t>eclipse, linlin met some challenges since she used screenbuilder for the first time. She found if she only add button without action logic, it will bring error. The other UI error may also happen when the file name does not match. </a:t>
            </a:r>
            <a:endParaRPr>
              <a:solidFill>
                <a:srgbClr val="000000"/>
              </a:solidFill>
              <a:latin typeface="Arial"/>
              <a:ea typeface="Arial"/>
              <a:cs typeface="Arial"/>
              <a:sym typeface="Arial"/>
            </a:endParaRPr>
          </a:p>
          <a:p>
            <a:pPr indent="0" lvl="0" marL="0" rtl="0" algn="l">
              <a:spcBef>
                <a:spcPts val="1200"/>
              </a:spcBef>
              <a:spcAft>
                <a:spcPts val="1200"/>
              </a:spcAft>
              <a:buNone/>
            </a:pPr>
            <a:r>
              <a:rPr lang="en">
                <a:solidFill>
                  <a:srgbClr val="000000"/>
                </a:solidFill>
                <a:latin typeface="Arial"/>
                <a:ea typeface="Arial"/>
                <a:cs typeface="Arial"/>
                <a:sym typeface="Arial"/>
              </a:rPr>
              <a:t>When trying to putting the backend logic behind button, linlin met some challenges like she wanted to add this function in backend so that front end can directly use it. </a:t>
            </a:r>
            <a:endParaRPr>
              <a:solidFill>
                <a:srgbClr val="000000"/>
              </a:solidFill>
              <a:latin typeface="Arial"/>
              <a:ea typeface="Arial"/>
              <a:cs typeface="Arial"/>
              <a:sym typeface="Arial"/>
            </a:endParaRPr>
          </a:p>
        </p:txBody>
      </p:sp>
      <p:pic>
        <p:nvPicPr>
          <p:cNvPr id="269" name="Google Shape;269;p30"/>
          <p:cNvPicPr preferRelativeResize="0"/>
          <p:nvPr/>
        </p:nvPicPr>
        <p:blipFill>
          <a:blip r:embed="rId3">
            <a:alphaModFix/>
          </a:blip>
          <a:stretch>
            <a:fillRect/>
          </a:stretch>
        </p:blipFill>
        <p:spPr>
          <a:xfrm>
            <a:off x="7535150" y="488550"/>
            <a:ext cx="1529150" cy="1529150"/>
          </a:xfrm>
          <a:prstGeom prst="rect">
            <a:avLst/>
          </a:prstGeom>
          <a:noFill/>
          <a:ln>
            <a:noFill/>
          </a:ln>
        </p:spPr>
      </p:pic>
      <p:pic>
        <p:nvPicPr>
          <p:cNvPr id="270" name="Google Shape;270;p30"/>
          <p:cNvPicPr preferRelativeResize="0"/>
          <p:nvPr/>
        </p:nvPicPr>
        <p:blipFill>
          <a:blip r:embed="rId4">
            <a:alphaModFix/>
          </a:blip>
          <a:stretch>
            <a:fillRect/>
          </a:stretch>
        </p:blipFill>
        <p:spPr>
          <a:xfrm>
            <a:off x="307900" y="3380399"/>
            <a:ext cx="3682093" cy="1152000"/>
          </a:xfrm>
          <a:prstGeom prst="rect">
            <a:avLst/>
          </a:prstGeom>
          <a:noFill/>
          <a:ln>
            <a:noFill/>
          </a:ln>
        </p:spPr>
      </p:pic>
      <p:sp>
        <p:nvSpPr>
          <p:cNvPr id="271" name="Google Shape;271;p30"/>
          <p:cNvSpPr txBox="1"/>
          <p:nvPr/>
        </p:nvSpPr>
        <p:spPr>
          <a:xfrm>
            <a:off x="180975" y="4555250"/>
            <a:ext cx="3495300" cy="461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900"/>
              <a:t>this function will bring an error because currentLoabs.toArray() does not return an specific array just Object array</a:t>
            </a:r>
            <a:endParaRPr sz="900">
              <a:solidFill>
                <a:schemeClr val="accent1"/>
              </a:solidFill>
              <a:latin typeface="Lato"/>
              <a:ea typeface="Lato"/>
              <a:cs typeface="Lato"/>
              <a:sym typeface="Lato"/>
            </a:endParaRPr>
          </a:p>
        </p:txBody>
      </p:sp>
      <p:pic>
        <p:nvPicPr>
          <p:cNvPr id="272" name="Google Shape;272;p30"/>
          <p:cNvPicPr preferRelativeResize="0"/>
          <p:nvPr/>
        </p:nvPicPr>
        <p:blipFill>
          <a:blip r:embed="rId5">
            <a:alphaModFix/>
          </a:blip>
          <a:stretch>
            <a:fillRect/>
          </a:stretch>
        </p:blipFill>
        <p:spPr>
          <a:xfrm>
            <a:off x="4715725" y="3290463"/>
            <a:ext cx="4260175" cy="1331875"/>
          </a:xfrm>
          <a:prstGeom prst="rect">
            <a:avLst/>
          </a:prstGeom>
          <a:noFill/>
          <a:ln>
            <a:noFill/>
          </a:ln>
        </p:spPr>
      </p:pic>
      <p:cxnSp>
        <p:nvCxnSpPr>
          <p:cNvPr id="273" name="Google Shape;273;p30"/>
          <p:cNvCxnSpPr/>
          <p:nvPr/>
        </p:nvCxnSpPr>
        <p:spPr>
          <a:xfrm>
            <a:off x="3981750" y="3786575"/>
            <a:ext cx="812400" cy="54600"/>
          </a:xfrm>
          <a:prstGeom prst="straightConnector1">
            <a:avLst/>
          </a:prstGeom>
          <a:noFill/>
          <a:ln cap="flat" cmpd="sng" w="9525">
            <a:solidFill>
              <a:schemeClr val="dk2"/>
            </a:solidFill>
            <a:prstDash val="solid"/>
            <a:round/>
            <a:headEnd len="med" w="med" type="none"/>
            <a:tailEnd len="med" w="med" type="none"/>
          </a:ln>
        </p:spPr>
      </p:cxnSp>
      <p:sp>
        <p:nvSpPr>
          <p:cNvPr id="274" name="Google Shape;274;p30"/>
          <p:cNvSpPr txBox="1"/>
          <p:nvPr/>
        </p:nvSpPr>
        <p:spPr>
          <a:xfrm>
            <a:off x="5332450" y="4700050"/>
            <a:ext cx="39114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After Improvement</a:t>
            </a:r>
            <a:endParaRPr sz="1300">
              <a:solidFill>
                <a:schemeClr val="accent1"/>
              </a:solidFill>
              <a:latin typeface="Lato"/>
              <a:ea typeface="Lato"/>
              <a:cs typeface="Lato"/>
              <a:sym typeface="Lato"/>
            </a:endParaRPr>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8" name="Shape 278"/>
        <p:cNvGrpSpPr/>
        <p:nvPr/>
      </p:nvGrpSpPr>
      <p:grpSpPr>
        <a:xfrm>
          <a:off x="0" y="0"/>
          <a:ext cx="0" cy="0"/>
          <a:chOff x="0" y="0"/>
          <a:chExt cx="0" cy="0"/>
        </a:xfrm>
      </p:grpSpPr>
      <p:sp>
        <p:nvSpPr>
          <p:cNvPr id="279" name="Google Shape;279;p31"/>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Discussion(Reflection)</a:t>
            </a:r>
            <a:endParaRPr/>
          </a:p>
        </p:txBody>
      </p:sp>
      <p:pic>
        <p:nvPicPr>
          <p:cNvPr id="280" name="Google Shape;280;p31"/>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281" name="Google Shape;281;p31"/>
          <p:cNvSpPr txBox="1"/>
          <p:nvPr/>
        </p:nvSpPr>
        <p:spPr>
          <a:xfrm>
            <a:off x="952500" y="2083600"/>
            <a:ext cx="7239000" cy="2986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Start to use the Github earlier.</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We should use ADT based on the functions and demands </a:t>
            </a:r>
            <a:r>
              <a:rPr lang="en" sz="1300">
                <a:solidFill>
                  <a:schemeClr val="accent1"/>
                </a:solidFill>
                <a:latin typeface="Lato"/>
                <a:ea typeface="Lato"/>
                <a:cs typeface="Lato"/>
                <a:sym typeface="Lato"/>
              </a:rPr>
              <a:t>instead</a:t>
            </a:r>
            <a:r>
              <a:rPr lang="en" sz="1300">
                <a:solidFill>
                  <a:schemeClr val="accent1"/>
                </a:solidFill>
                <a:latin typeface="Lato"/>
                <a:ea typeface="Lato"/>
                <a:cs typeface="Lato"/>
                <a:sym typeface="Lato"/>
              </a:rPr>
              <a:t> of realize them for </a:t>
            </a:r>
            <a:r>
              <a:rPr lang="en" sz="1300">
                <a:solidFill>
                  <a:schemeClr val="accent1"/>
                </a:solidFill>
                <a:latin typeface="Lato"/>
                <a:ea typeface="Lato"/>
                <a:cs typeface="Lato"/>
                <a:sym typeface="Lato"/>
              </a:rPr>
              <a:t>realization</a:t>
            </a:r>
            <a:r>
              <a:rPr lang="en" sz="1300">
                <a:solidFill>
                  <a:schemeClr val="accent1"/>
                </a:solidFill>
                <a:latin typeface="Lato"/>
                <a:ea typeface="Lato"/>
                <a:cs typeface="Lato"/>
                <a:sym typeface="Lato"/>
              </a:rPr>
              <a:t> purpose</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Get familiar with </a:t>
            </a:r>
            <a:r>
              <a:rPr lang="en" sz="1300">
                <a:solidFill>
                  <a:schemeClr val="accent1"/>
                </a:solidFill>
                <a:latin typeface="Lato"/>
                <a:ea typeface="Lato"/>
                <a:cs typeface="Lato"/>
                <a:sym typeface="Lato"/>
              </a:rPr>
              <a:t>Javafx</a:t>
            </a:r>
            <a:r>
              <a:rPr lang="en" sz="1300">
                <a:solidFill>
                  <a:schemeClr val="accent1"/>
                </a:solidFill>
                <a:latin typeface="Lato"/>
                <a:ea typeface="Lato"/>
                <a:cs typeface="Lato"/>
                <a:sym typeface="Lato"/>
              </a:rPr>
              <a:t> </a:t>
            </a:r>
            <a:r>
              <a:rPr lang="en" sz="1300">
                <a:solidFill>
                  <a:schemeClr val="accent1"/>
                </a:solidFill>
                <a:latin typeface="Lato"/>
                <a:ea typeface="Lato"/>
                <a:cs typeface="Lato"/>
                <a:sym typeface="Lato"/>
              </a:rPr>
              <a:t>earlier</a:t>
            </a:r>
            <a:r>
              <a:rPr lang="en" sz="1300">
                <a:solidFill>
                  <a:schemeClr val="accent1"/>
                </a:solidFill>
                <a:latin typeface="Lato"/>
                <a:ea typeface="Lato"/>
                <a:cs typeface="Lato"/>
                <a:sym typeface="Lato"/>
              </a:rPr>
              <a:t>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Get more familiar with HashMap, HeapPriorityQueue and other general concepts</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Power of Software: ensure flexibility and </a:t>
            </a:r>
            <a:r>
              <a:rPr lang="en" sz="1300">
                <a:solidFill>
                  <a:schemeClr val="accent1"/>
                </a:solidFill>
                <a:latin typeface="Lato"/>
                <a:ea typeface="Lato"/>
                <a:cs typeface="Lato"/>
                <a:sym typeface="Lato"/>
              </a:rPr>
              <a:t>e</a:t>
            </a:r>
            <a:r>
              <a:rPr lang="en" sz="1300">
                <a:solidFill>
                  <a:schemeClr val="accent1"/>
                </a:solidFill>
                <a:latin typeface="Lato"/>
                <a:ea typeface="Lato"/>
                <a:cs typeface="Lato"/>
                <a:sym typeface="Lato"/>
              </a:rPr>
              <a:t>nsures fairness.  Algorithm is everywhere in life.</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Program to interface, not an implementation. </a:t>
            </a:r>
            <a:endParaRPr sz="1300">
              <a:solidFill>
                <a:schemeClr val="accent1"/>
              </a:solidFill>
              <a:latin typeface="Lato"/>
              <a:ea typeface="Lato"/>
              <a:cs typeface="Lato"/>
              <a:sym typeface="Lato"/>
            </a:endParaRPr>
          </a:p>
          <a:p>
            <a:pPr indent="0" lvl="0" marL="0" rtl="0" algn="l">
              <a:spcBef>
                <a:spcPts val="0"/>
              </a:spcBef>
              <a:spcAft>
                <a:spcPts val="0"/>
              </a:spcAft>
              <a:buNone/>
            </a:pPr>
            <a:r>
              <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Comments make the abstract concepts easier. </a:t>
            </a:r>
            <a:endParaRPr sz="1300">
              <a:solidFill>
                <a:schemeClr val="accent1"/>
              </a:solidFill>
              <a:latin typeface="Lato"/>
              <a:ea typeface="Lato"/>
              <a:cs typeface="Lato"/>
              <a:sym typeface="Lato"/>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2" name="Shape 92"/>
        <p:cNvGrpSpPr/>
        <p:nvPr/>
      </p:nvGrpSpPr>
      <p:grpSpPr>
        <a:xfrm>
          <a:off x="0" y="0"/>
          <a:ext cx="0" cy="0"/>
          <a:chOff x="0" y="0"/>
          <a:chExt cx="0" cy="0"/>
        </a:xfrm>
      </p:grpSpPr>
      <p:pic>
        <p:nvPicPr>
          <p:cNvPr descr="Beautify this slide" id="93" name="Google Shape;93;p14"/>
          <p:cNvPicPr preferRelativeResize="0"/>
          <p:nvPr/>
        </p:nvPicPr>
        <p:blipFill>
          <a:blip r:embed="rId3">
            <a:alphaModFix/>
          </a:blip>
          <a:stretch>
            <a:fillRect/>
          </a:stretch>
        </p:blipFill>
        <p:spPr>
          <a:xfrm>
            <a:off x="225" y="20061"/>
            <a:ext cx="9143545" cy="5103381"/>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5" name="Shape 285"/>
        <p:cNvGrpSpPr/>
        <p:nvPr/>
      </p:nvGrpSpPr>
      <p:grpSpPr>
        <a:xfrm>
          <a:off x="0" y="0"/>
          <a:ext cx="0" cy="0"/>
          <a:chOff x="0" y="0"/>
          <a:chExt cx="0" cy="0"/>
        </a:xfrm>
      </p:grpSpPr>
      <p:sp>
        <p:nvSpPr>
          <p:cNvPr id="286" name="Google Shape;286;p32"/>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Conclusions (and Future Work)</a:t>
            </a:r>
            <a:endParaRPr/>
          </a:p>
        </p:txBody>
      </p:sp>
      <p:sp>
        <p:nvSpPr>
          <p:cNvPr id="287" name="Google Shape;287;p32"/>
          <p:cNvSpPr txBox="1"/>
          <p:nvPr>
            <p:ph idx="1" type="body"/>
          </p:nvPr>
        </p:nvSpPr>
        <p:spPr>
          <a:xfrm>
            <a:off x="729450" y="2078875"/>
            <a:ext cx="7688700" cy="2261100"/>
          </a:xfrm>
          <a:prstGeom prst="rect">
            <a:avLst/>
          </a:prstGeom>
        </p:spPr>
        <p:txBody>
          <a:bodyPr anchorCtr="0" anchor="t" bIns="91425" lIns="91425" spcFirstLastPara="1" rIns="91425" wrap="square" tIns="91425">
            <a:normAutofit fontScale="92500"/>
          </a:bodyPr>
          <a:lstStyle/>
          <a:p>
            <a:pPr indent="-304958" lvl="0" marL="457200" rtl="0" algn="l">
              <a:spcBef>
                <a:spcPts val="0"/>
              </a:spcBef>
              <a:spcAft>
                <a:spcPts val="0"/>
              </a:spcAft>
              <a:buSzPct val="100000"/>
              <a:buAutoNum type="arabicPeriod"/>
            </a:pPr>
            <a:r>
              <a:rPr lang="en"/>
              <a:t>D</a:t>
            </a:r>
            <a:r>
              <a:rPr lang="en"/>
              <a:t>ebugging the UI</a:t>
            </a:r>
            <a:endParaRPr/>
          </a:p>
          <a:p>
            <a:pPr indent="-304958" lvl="0" marL="457200" rtl="0" algn="l">
              <a:spcBef>
                <a:spcPts val="0"/>
              </a:spcBef>
              <a:spcAft>
                <a:spcPts val="0"/>
              </a:spcAft>
              <a:buSzPct val="100000"/>
              <a:buAutoNum type="arabicPeriod"/>
            </a:pPr>
            <a:r>
              <a:rPr lang="en"/>
              <a:t>We may add some real scenario for an  unavailable book such as in transmission, on order, and so on.</a:t>
            </a:r>
            <a:endParaRPr/>
          </a:p>
          <a:p>
            <a:pPr indent="-304958" lvl="0" marL="457200" rtl="0" algn="l">
              <a:spcBef>
                <a:spcPts val="0"/>
              </a:spcBef>
              <a:spcAft>
                <a:spcPts val="0"/>
              </a:spcAft>
              <a:buSzPct val="100000"/>
              <a:buAutoNum type="arabicPeriod"/>
            </a:pPr>
            <a:r>
              <a:rPr lang="en"/>
              <a:t>Missing data persistence. All data only exists in memory and is lost when the program is closed. (Add file persistence (JSON/XML/database). Implement save() and load() methods. Automatically save regularly)</a:t>
            </a:r>
            <a:endParaRPr/>
          </a:p>
          <a:p>
            <a:pPr indent="-304958" lvl="0" marL="457200" rtl="0" algn="l">
              <a:spcBef>
                <a:spcPts val="0"/>
              </a:spcBef>
              <a:spcAft>
                <a:spcPts val="0"/>
              </a:spcAft>
              <a:buSzPct val="100000"/>
              <a:buAutoNum type="arabicPeriod"/>
            </a:pPr>
            <a:r>
              <a:rPr lang="en"/>
              <a:t>Ensure the logic behind every button can use the </a:t>
            </a:r>
            <a:r>
              <a:rPr lang="en"/>
              <a:t>backend</a:t>
            </a:r>
            <a:r>
              <a:rPr lang="en"/>
              <a:t> code instead of programming in UI.</a:t>
            </a:r>
            <a:endParaRPr/>
          </a:p>
          <a:p>
            <a:pPr indent="-304958" lvl="0" marL="457200" rtl="0" algn="l">
              <a:spcBef>
                <a:spcPts val="0"/>
              </a:spcBef>
              <a:spcAft>
                <a:spcPts val="0"/>
              </a:spcAft>
              <a:buSzPct val="100000"/>
              <a:buAutoNum type="arabicPeriod"/>
            </a:pPr>
            <a:r>
              <a:rPr lang="en"/>
              <a:t>Improved logic</a:t>
            </a:r>
            <a:endParaRPr/>
          </a:p>
          <a:p>
            <a:pPr indent="-304958" lvl="0" marL="457200" rtl="0" algn="l">
              <a:spcBef>
                <a:spcPts val="0"/>
              </a:spcBef>
              <a:spcAft>
                <a:spcPts val="0"/>
              </a:spcAft>
              <a:buSzPct val="100000"/>
              <a:buAutoNum type="arabicPeriod"/>
            </a:pPr>
            <a:r>
              <a:rPr lang="en"/>
              <a:t>Analyze the efficiency of the code. Make sure to optimize the whole system to its best time </a:t>
            </a:r>
            <a:r>
              <a:rPr lang="en"/>
              <a:t>efficiency.</a:t>
            </a:r>
            <a:endParaRPr/>
          </a:p>
          <a:p>
            <a:pPr indent="0" lvl="0" marL="457200" rtl="0" algn="l">
              <a:spcBef>
                <a:spcPts val="1200"/>
              </a:spcBef>
              <a:spcAft>
                <a:spcPts val="1200"/>
              </a:spcAft>
              <a:buNone/>
            </a:pPr>
            <a:r>
              <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1" name="Shape 291"/>
        <p:cNvGrpSpPr/>
        <p:nvPr/>
      </p:nvGrpSpPr>
      <p:grpSpPr>
        <a:xfrm>
          <a:off x="0" y="0"/>
          <a:ext cx="0" cy="0"/>
          <a:chOff x="0" y="0"/>
          <a:chExt cx="0" cy="0"/>
        </a:xfrm>
      </p:grpSpPr>
      <p:sp>
        <p:nvSpPr>
          <p:cNvPr id="292" name="Google Shape;292;p33"/>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Job Division</a:t>
            </a:r>
            <a:endParaRPr/>
          </a:p>
        </p:txBody>
      </p:sp>
      <p:sp>
        <p:nvSpPr>
          <p:cNvPr id="293" name="Google Shape;293;p33"/>
          <p:cNvSpPr txBox="1"/>
          <p:nvPr>
            <p:ph idx="1" type="body"/>
          </p:nvPr>
        </p:nvSpPr>
        <p:spPr>
          <a:xfrm>
            <a:off x="536700" y="1853850"/>
            <a:ext cx="8070600" cy="3173100"/>
          </a:xfrm>
          <a:prstGeom prst="rect">
            <a:avLst/>
          </a:prstGeom>
        </p:spPr>
        <p:txBody>
          <a:bodyPr anchorCtr="0" anchor="t" bIns="91425" lIns="91425" spcFirstLastPara="1" rIns="91425" wrap="square" tIns="91425">
            <a:normAutofit fontScale="85000" lnSpcReduction="10000"/>
          </a:bodyPr>
          <a:lstStyle/>
          <a:p>
            <a:pPr indent="0" lvl="0" marL="0" rtl="0" algn="l">
              <a:lnSpc>
                <a:spcPct val="150000"/>
              </a:lnSpc>
              <a:spcBef>
                <a:spcPts val="0"/>
              </a:spcBef>
              <a:spcAft>
                <a:spcPts val="0"/>
              </a:spcAft>
              <a:buNone/>
            </a:pPr>
            <a:r>
              <a:rPr lang="en" sz="1283"/>
              <a:t>Linlin: </a:t>
            </a:r>
            <a:br>
              <a:rPr lang="en" sz="1283"/>
            </a:br>
            <a:r>
              <a:rPr lang="en" sz="1283"/>
              <a:t>1. Bring Smart Borrowing System idea from real life experience.  </a:t>
            </a:r>
            <a:r>
              <a:rPr lang="en" sz="1283"/>
              <a:t>Write down the problem description and analysis concerning this problem. </a:t>
            </a:r>
            <a:endParaRPr sz="1283"/>
          </a:p>
          <a:p>
            <a:pPr indent="0" lvl="0" marL="0" rtl="0" algn="l">
              <a:lnSpc>
                <a:spcPct val="150000"/>
              </a:lnSpc>
              <a:spcBef>
                <a:spcPts val="0"/>
              </a:spcBef>
              <a:spcAft>
                <a:spcPts val="0"/>
              </a:spcAft>
              <a:buNone/>
            </a:pPr>
            <a:r>
              <a:rPr lang="en" sz="1283"/>
              <a:t>2. </a:t>
            </a:r>
            <a:r>
              <a:rPr lang="en" sz="1283"/>
              <a:t>Trying to improve the code by adding some well-designed methods in backend. So the front end can directly use it. </a:t>
            </a:r>
            <a:br>
              <a:rPr lang="en" sz="1283"/>
            </a:br>
            <a:r>
              <a:rPr lang="en" sz="1283"/>
              <a:t>3.  Design Bag and resizable bag, priorityQueue and </a:t>
            </a:r>
            <a:r>
              <a:rPr lang="en" sz="1283"/>
              <a:t>HeapPriorityQueue, designed  deque and Arraydeque;  </a:t>
            </a:r>
            <a:r>
              <a:rPr lang="en" sz="1283"/>
              <a:t>updated MapADT with improved design and methods and designed Hashmap. Add comments to  files under ADT folder for better understanding.</a:t>
            </a:r>
            <a:br>
              <a:rPr lang="en" sz="1283"/>
            </a:br>
            <a:r>
              <a:rPr lang="en" sz="1283"/>
              <a:t>4. Add efficiency of algorithm in analysis and add recursion; </a:t>
            </a:r>
            <a:endParaRPr sz="1283"/>
          </a:p>
          <a:p>
            <a:pPr indent="0" lvl="0" marL="0" rtl="0" algn="l">
              <a:lnSpc>
                <a:spcPct val="150000"/>
              </a:lnSpc>
              <a:spcBef>
                <a:spcPts val="0"/>
              </a:spcBef>
              <a:spcAft>
                <a:spcPts val="1200"/>
              </a:spcAft>
              <a:buNone/>
            </a:pPr>
            <a:r>
              <a:rPr lang="en" sz="1283"/>
              <a:t>5. Flower Chart </a:t>
            </a:r>
            <a:br>
              <a:rPr lang="en" sz="1283"/>
            </a:br>
            <a:r>
              <a:rPr lang="en" sz="1283"/>
              <a:t>6. High-Level UML diagram. </a:t>
            </a:r>
            <a:br>
              <a:rPr lang="en" sz="1283"/>
            </a:br>
            <a:r>
              <a:rPr lang="en" sz="1283"/>
              <a:t>7. Write most contents of PPT slides; Write code in backend; </a:t>
            </a:r>
            <a:br>
              <a:rPr lang="en" sz="1283"/>
            </a:br>
            <a:r>
              <a:rPr lang="en" sz="1283"/>
              <a:t> 8.use JavaFX and screenbuilder to create UI and modify UI, </a:t>
            </a:r>
            <a:br>
              <a:rPr lang="en" sz="1283"/>
            </a:br>
            <a:r>
              <a:rPr lang="en" sz="1283"/>
              <a:t>9.Add comments for ADT and its implementation related classes. Add csv file as database file </a:t>
            </a:r>
            <a:br>
              <a:rPr lang="en" sz="1283"/>
            </a:br>
            <a:r>
              <a:rPr lang="en" sz="1283"/>
              <a:t>10. Based on the feedback from TA, I added the error messages and improved the UI with css. </a:t>
            </a:r>
            <a:endParaRPr sz="322"/>
          </a:p>
        </p:txBody>
      </p:sp>
      <p:pic>
        <p:nvPicPr>
          <p:cNvPr id="294" name="Google Shape;294;p33"/>
          <p:cNvPicPr preferRelativeResize="0"/>
          <p:nvPr/>
        </p:nvPicPr>
        <p:blipFill rotWithShape="1">
          <a:blip r:embed="rId3">
            <a:alphaModFix/>
          </a:blip>
          <a:srcRect b="175619" l="-6710" r="6710" t="-175620"/>
          <a:stretch/>
        </p:blipFill>
        <p:spPr>
          <a:xfrm>
            <a:off x="6703397" y="647922"/>
            <a:ext cx="1903901" cy="1481649"/>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34"/>
          <p:cNvSpPr txBox="1"/>
          <p:nvPr>
            <p:ph type="title"/>
          </p:nvPr>
        </p:nvSpPr>
        <p:spPr>
          <a:xfrm>
            <a:off x="729450" y="1318650"/>
            <a:ext cx="76887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 Job Division</a:t>
            </a:r>
            <a:endParaRPr/>
          </a:p>
        </p:txBody>
      </p:sp>
      <p:sp>
        <p:nvSpPr>
          <p:cNvPr id="300" name="Google Shape;300;p34"/>
          <p:cNvSpPr txBox="1"/>
          <p:nvPr>
            <p:ph idx="1" type="body"/>
          </p:nvPr>
        </p:nvSpPr>
        <p:spPr>
          <a:xfrm>
            <a:off x="620950" y="2000875"/>
            <a:ext cx="8022000" cy="2973300"/>
          </a:xfrm>
          <a:prstGeom prst="rect">
            <a:avLst/>
          </a:prstGeom>
        </p:spPr>
        <p:txBody>
          <a:bodyPr anchorCtr="0" anchor="t" bIns="91425" lIns="91425" spcFirstLastPara="1" rIns="91425" wrap="square" tIns="91425">
            <a:normAutofit fontScale="92500" lnSpcReduction="20000"/>
          </a:bodyPr>
          <a:lstStyle/>
          <a:p>
            <a:pPr indent="0" lvl="0" marL="0" rtl="0" algn="l">
              <a:spcBef>
                <a:spcPts val="0"/>
              </a:spcBef>
              <a:spcAft>
                <a:spcPts val="0"/>
              </a:spcAft>
              <a:buNone/>
            </a:pPr>
            <a:r>
              <a:rPr b="1" lang="en"/>
              <a:t>Kaiqing Yuan </a:t>
            </a:r>
            <a:endParaRPr b="1"/>
          </a:p>
          <a:p>
            <a:pPr indent="0" lvl="0" marL="0" rtl="0" algn="l">
              <a:spcBef>
                <a:spcPts val="0"/>
              </a:spcBef>
              <a:spcAft>
                <a:spcPts val="0"/>
              </a:spcAft>
              <a:buNone/>
            </a:pPr>
            <a:r>
              <a:rPr lang="en"/>
              <a:t>• Designed core data structures (custom ArrayList, HashMap, HeapPriorityQueue, LinkedQue</a:t>
            </a:r>
            <a:r>
              <a:rPr lang="en"/>
              <a:t>ue, Bag</a:t>
            </a:r>
            <a:r>
              <a:rPr lang="en"/>
              <a:t>) and clarified their roles.</a:t>
            </a:r>
            <a:endParaRPr/>
          </a:p>
          <a:p>
            <a:pPr indent="0" lvl="0" marL="0" rtl="0" algn="l">
              <a:spcBef>
                <a:spcPts val="0"/>
              </a:spcBef>
              <a:spcAft>
                <a:spcPts val="0"/>
              </a:spcAft>
              <a:buNone/>
            </a:pPr>
            <a:r>
              <a:rPr lang="en"/>
              <a:t>• Built the main library business logic: borrow, return, reserve, waiting list, auto-renew, and due-date checking via a priority queue.</a:t>
            </a:r>
            <a:endParaRPr/>
          </a:p>
          <a:p>
            <a:pPr indent="0" lvl="0" marL="0" rtl="0" algn="l">
              <a:spcBef>
                <a:spcPts val="0"/>
              </a:spcBef>
              <a:spcAft>
                <a:spcPts val="0"/>
              </a:spcAft>
              <a:buNone/>
            </a:pPr>
            <a:r>
              <a:rPr lang="en"/>
              <a:t>• Implemented fair reservation and renewal behavior to address traditional library issues (fixed loan period, unfair renewals, slow due checks).</a:t>
            </a:r>
            <a:endParaRPr/>
          </a:p>
          <a:p>
            <a:pPr indent="0" lvl="0" marL="0" rtl="0" algn="l">
              <a:spcBef>
                <a:spcPts val="0"/>
              </a:spcBef>
              <a:spcAft>
                <a:spcPts val="0"/>
              </a:spcAft>
              <a:buNone/>
            </a:pPr>
            <a:r>
              <a:rPr lang="en"/>
              <a:t>• Designed the initial UI flow for all roles (Admin / Manager / Customer) and the main screens (login, dashboards, management pages).</a:t>
            </a:r>
            <a:endParaRPr/>
          </a:p>
          <a:p>
            <a:pPr indent="0" lvl="0" marL="0" rtl="0" algn="l">
              <a:spcBef>
                <a:spcPts val="0"/>
              </a:spcBef>
              <a:spcAft>
                <a:spcPts val="0"/>
              </a:spcAft>
              <a:buNone/>
            </a:pPr>
            <a:r>
              <a:rPr lang="en"/>
              <a:t>• Improved customer experience screens, including a structured Overdue view and “ready to pick up” integration with holds.</a:t>
            </a:r>
            <a:endParaRPr/>
          </a:p>
          <a:p>
            <a:pPr indent="0" lvl="0" marL="0" rtl="0" algn="l">
              <a:spcBef>
                <a:spcPts val="0"/>
              </a:spcBef>
              <a:spcAft>
                <a:spcPts val="0"/>
              </a:spcAft>
              <a:buNone/>
            </a:pPr>
            <a:r>
              <a:rPr lang="en"/>
              <a:t>• Debugged and wired JavaFX/FXML (controllers, resource paths, back buttons, imports) so the whole system runs end-to-end.</a:t>
            </a:r>
            <a:endParaRPr/>
          </a:p>
          <a:p>
            <a:pPr indent="0" lvl="0" marL="0" rtl="0" algn="l">
              <a:spcBef>
                <a:spcPts val="0"/>
              </a:spcBef>
              <a:spcAft>
                <a:spcPts val="0"/>
              </a:spcAft>
              <a:buNone/>
            </a:pPr>
            <a:r>
              <a:rPr lang="en"/>
              <a:t>• Delivered a first complete, runnable library prototype; later changes were refinements based on this working core.</a:t>
            </a:r>
            <a:endParaRPr/>
          </a:p>
          <a:p>
            <a:pPr indent="0" lvl="0" marL="0" rtl="0" algn="l">
              <a:spcBef>
                <a:spcPts val="0"/>
              </a:spcBef>
              <a:spcAft>
                <a:spcPts val="0"/>
              </a:spcAft>
              <a:buNone/>
            </a:pPr>
            <a:r>
              <a:rPr b="1" lang="en"/>
              <a:t>Ke Wang</a:t>
            </a:r>
            <a:r>
              <a:rPr lang="en"/>
              <a:t> : </a:t>
            </a:r>
            <a:endParaRPr/>
          </a:p>
          <a:p>
            <a:pPr indent="0" lvl="0" marL="0" rtl="0" algn="l">
              <a:spcBef>
                <a:spcPts val="0"/>
              </a:spcBef>
              <a:spcAft>
                <a:spcPts val="0"/>
              </a:spcAft>
              <a:buNone/>
            </a:pPr>
            <a:r>
              <a:rPr lang="en"/>
              <a:t>ADT: Map, Hashmap, UML, Code decoration</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4" name="Shape 304"/>
        <p:cNvGrpSpPr/>
        <p:nvPr/>
      </p:nvGrpSpPr>
      <p:grpSpPr>
        <a:xfrm>
          <a:off x="0" y="0"/>
          <a:ext cx="0" cy="0"/>
          <a:chOff x="0" y="0"/>
          <a:chExt cx="0" cy="0"/>
        </a:xfrm>
      </p:grpSpPr>
      <p:sp>
        <p:nvSpPr>
          <p:cNvPr id="305" name="Google Shape;305;p35"/>
          <p:cNvSpPr txBox="1"/>
          <p:nvPr>
            <p:ph type="title"/>
          </p:nvPr>
        </p:nvSpPr>
        <p:spPr>
          <a:xfrm>
            <a:off x="1353950" y="1261450"/>
            <a:ext cx="6181200" cy="826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3540"/>
              <a:t>Q&amp;A</a:t>
            </a:r>
            <a:endParaRPr sz="3540"/>
          </a:p>
        </p:txBody>
      </p:sp>
      <p:pic>
        <p:nvPicPr>
          <p:cNvPr id="306" name="Google Shape;306;p35"/>
          <p:cNvPicPr preferRelativeResize="0"/>
          <p:nvPr/>
        </p:nvPicPr>
        <p:blipFill>
          <a:blip r:embed="rId3">
            <a:alphaModFix/>
          </a:blip>
          <a:stretch>
            <a:fillRect/>
          </a:stretch>
        </p:blipFill>
        <p:spPr>
          <a:xfrm>
            <a:off x="7535150" y="488550"/>
            <a:ext cx="1529150" cy="15291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0" name="Shape 310"/>
        <p:cNvGrpSpPr/>
        <p:nvPr/>
      </p:nvGrpSpPr>
      <p:grpSpPr>
        <a:xfrm>
          <a:off x="0" y="0"/>
          <a:ext cx="0" cy="0"/>
          <a:chOff x="0" y="0"/>
          <a:chExt cx="0" cy="0"/>
        </a:xfrm>
      </p:grpSpPr>
      <p:sp>
        <p:nvSpPr>
          <p:cNvPr id="311" name="Google Shape;311;p36"/>
          <p:cNvSpPr txBox="1"/>
          <p:nvPr>
            <p:ph type="title"/>
          </p:nvPr>
        </p:nvSpPr>
        <p:spPr>
          <a:xfrm>
            <a:off x="2894300" y="2304150"/>
            <a:ext cx="2871900" cy="535200"/>
          </a:xfrm>
          <a:prstGeom prst="rect">
            <a:avLst/>
          </a:prstGeom>
        </p:spPr>
        <p:txBody>
          <a:bodyPr anchorCtr="0" anchor="ctr" bIns="91425" lIns="91425" spcFirstLastPara="1" rIns="91425" wrap="square" tIns="91425">
            <a:noAutofit/>
          </a:bodyPr>
          <a:lstStyle/>
          <a:p>
            <a:pPr indent="0" lvl="0" marL="0" rtl="0" algn="ctr">
              <a:spcBef>
                <a:spcPts val="0"/>
              </a:spcBef>
              <a:spcAft>
                <a:spcPts val="0"/>
              </a:spcAft>
              <a:buSzPts val="990"/>
              <a:buNone/>
            </a:pPr>
            <a:r>
              <a:rPr lang="en" sz="3540"/>
              <a:t>Thank you</a:t>
            </a:r>
            <a:endParaRPr sz="3540"/>
          </a:p>
        </p:txBody>
      </p:sp>
      <p:pic>
        <p:nvPicPr>
          <p:cNvPr id="312" name="Google Shape;312;p36"/>
          <p:cNvPicPr preferRelativeResize="0"/>
          <p:nvPr/>
        </p:nvPicPr>
        <p:blipFill>
          <a:blip r:embed="rId3">
            <a:alphaModFix/>
          </a:blip>
          <a:stretch>
            <a:fillRect/>
          </a:stretch>
        </p:blipFill>
        <p:spPr>
          <a:xfrm>
            <a:off x="7535150" y="488550"/>
            <a:ext cx="1529150" cy="15291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5"/>
          <p:cNvSpPr txBox="1"/>
          <p:nvPr>
            <p:ph type="title"/>
          </p:nvPr>
        </p:nvSpPr>
        <p:spPr>
          <a:xfrm>
            <a:off x="2617991" y="1160150"/>
            <a:ext cx="7688700" cy="5352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b="0" lang="en"/>
              <a:t>Smart Renewal System</a:t>
            </a:r>
            <a:endParaRPr b="0" sz="2300"/>
          </a:p>
        </p:txBody>
      </p:sp>
      <p:pic>
        <p:nvPicPr>
          <p:cNvPr id="99" name="Google Shape;99;p15"/>
          <p:cNvPicPr preferRelativeResize="0"/>
          <p:nvPr/>
        </p:nvPicPr>
        <p:blipFill>
          <a:blip r:embed="rId3">
            <a:alphaModFix/>
          </a:blip>
          <a:stretch>
            <a:fillRect/>
          </a:stretch>
        </p:blipFill>
        <p:spPr>
          <a:xfrm>
            <a:off x="1777398" y="2106238"/>
            <a:ext cx="2203023" cy="1644425"/>
          </a:xfrm>
          <a:prstGeom prst="rect">
            <a:avLst/>
          </a:prstGeom>
          <a:noFill/>
          <a:ln>
            <a:noFill/>
          </a:ln>
        </p:spPr>
      </p:pic>
      <p:pic>
        <p:nvPicPr>
          <p:cNvPr id="100" name="Google Shape;100;p15"/>
          <p:cNvPicPr preferRelativeResize="0"/>
          <p:nvPr/>
        </p:nvPicPr>
        <p:blipFill>
          <a:blip r:embed="rId4">
            <a:alphaModFix/>
          </a:blip>
          <a:stretch>
            <a:fillRect/>
          </a:stretch>
        </p:blipFill>
        <p:spPr>
          <a:xfrm>
            <a:off x="4252125" y="2186050"/>
            <a:ext cx="2360048" cy="1644400"/>
          </a:xfrm>
          <a:prstGeom prst="rect">
            <a:avLst/>
          </a:prstGeom>
          <a:noFill/>
          <a:ln>
            <a:noFill/>
          </a:ln>
        </p:spPr>
      </p:pic>
      <p:sp>
        <p:nvSpPr>
          <p:cNvPr id="101" name="Google Shape;101;p15"/>
          <p:cNvSpPr txBox="1"/>
          <p:nvPr/>
        </p:nvSpPr>
        <p:spPr>
          <a:xfrm>
            <a:off x="386150" y="540625"/>
            <a:ext cx="8859600" cy="4002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None/>
            </a:pPr>
            <a:r>
              <a:t/>
            </a:r>
            <a:endParaRPr/>
          </a:p>
        </p:txBody>
      </p:sp>
      <p:pic>
        <p:nvPicPr>
          <p:cNvPr id="102" name="Google Shape;102;p15"/>
          <p:cNvPicPr preferRelativeResize="0"/>
          <p:nvPr/>
        </p:nvPicPr>
        <p:blipFill>
          <a:blip r:embed="rId5">
            <a:alphaModFix/>
          </a:blip>
          <a:stretch>
            <a:fillRect/>
          </a:stretch>
        </p:blipFill>
        <p:spPr>
          <a:xfrm>
            <a:off x="6678750" y="2040375"/>
            <a:ext cx="2240581" cy="1644400"/>
          </a:xfrm>
          <a:prstGeom prst="rect">
            <a:avLst/>
          </a:prstGeom>
          <a:noFill/>
          <a:ln>
            <a:noFill/>
          </a:ln>
        </p:spPr>
      </p:pic>
      <p:sp>
        <p:nvSpPr>
          <p:cNvPr id="103" name="Google Shape;103;p15"/>
          <p:cNvSpPr txBox="1"/>
          <p:nvPr/>
        </p:nvSpPr>
        <p:spPr>
          <a:xfrm>
            <a:off x="4252125" y="3921838"/>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Second</a:t>
            </a:r>
            <a:r>
              <a:rPr lang="en" sz="1300">
                <a:solidFill>
                  <a:schemeClr val="accent1"/>
                </a:solidFill>
                <a:latin typeface="Lato"/>
                <a:ea typeface="Lato"/>
                <a:cs typeface="Lato"/>
                <a:sym typeface="Lato"/>
              </a:rPr>
              <a:t> Renewal</a:t>
            </a:r>
            <a:endParaRPr/>
          </a:p>
        </p:txBody>
      </p:sp>
      <p:pic>
        <p:nvPicPr>
          <p:cNvPr id="104" name="Google Shape;104;p15"/>
          <p:cNvPicPr preferRelativeResize="0"/>
          <p:nvPr/>
        </p:nvPicPr>
        <p:blipFill rotWithShape="1">
          <a:blip r:embed="rId6">
            <a:alphaModFix/>
          </a:blip>
          <a:srcRect b="-2759" l="0" r="0" t="2760"/>
          <a:stretch/>
        </p:blipFill>
        <p:spPr>
          <a:xfrm>
            <a:off x="213275" y="2007713"/>
            <a:ext cx="1195825" cy="2209774"/>
          </a:xfrm>
          <a:prstGeom prst="rect">
            <a:avLst/>
          </a:prstGeom>
          <a:noFill/>
          <a:ln>
            <a:noFill/>
          </a:ln>
        </p:spPr>
      </p:pic>
      <p:sp>
        <p:nvSpPr>
          <p:cNvPr id="105" name="Google Shape;105;p15"/>
          <p:cNvSpPr txBox="1"/>
          <p:nvPr/>
        </p:nvSpPr>
        <p:spPr>
          <a:xfrm>
            <a:off x="2039525" y="3921850"/>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First</a:t>
            </a:r>
            <a:r>
              <a:rPr lang="en" sz="1300">
                <a:solidFill>
                  <a:schemeClr val="accent1"/>
                </a:solidFill>
                <a:latin typeface="Lato"/>
                <a:ea typeface="Lato"/>
                <a:cs typeface="Lato"/>
                <a:sym typeface="Lato"/>
              </a:rPr>
              <a:t> Renewal</a:t>
            </a:r>
            <a:endParaRPr/>
          </a:p>
        </p:txBody>
      </p:sp>
      <p:sp>
        <p:nvSpPr>
          <p:cNvPr id="106" name="Google Shape;106;p15"/>
          <p:cNvSpPr txBox="1"/>
          <p:nvPr/>
        </p:nvSpPr>
        <p:spPr>
          <a:xfrm>
            <a:off x="3732650" y="4565000"/>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accent1"/>
              </a:solidFill>
              <a:latin typeface="Lato"/>
              <a:ea typeface="Lato"/>
              <a:cs typeface="Lato"/>
              <a:sym typeface="Lato"/>
            </a:endParaRPr>
          </a:p>
        </p:txBody>
      </p:sp>
      <p:sp>
        <p:nvSpPr>
          <p:cNvPr id="107" name="Google Shape;107;p15"/>
          <p:cNvSpPr txBox="1"/>
          <p:nvPr/>
        </p:nvSpPr>
        <p:spPr>
          <a:xfrm>
            <a:off x="7035800" y="3921850"/>
            <a:ext cx="300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Return Notification</a:t>
            </a:r>
            <a:endParaRPr sz="1300">
              <a:solidFill>
                <a:schemeClr val="accent1"/>
              </a:solidFill>
              <a:latin typeface="Lato"/>
              <a:ea typeface="Lato"/>
              <a:cs typeface="Lato"/>
              <a:sym typeface="Lato"/>
            </a:endParaRPr>
          </a:p>
        </p:txBody>
      </p:sp>
      <p:sp>
        <p:nvSpPr>
          <p:cNvPr id="108" name="Google Shape;108;p15"/>
          <p:cNvSpPr txBox="1"/>
          <p:nvPr/>
        </p:nvSpPr>
        <p:spPr>
          <a:xfrm>
            <a:off x="322700" y="4467000"/>
            <a:ext cx="8661000" cy="598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If no one is on the waiting list before my due date:  it can be automatically renewed for me</a:t>
            </a:r>
            <a:endParaRPr sz="1300">
              <a:solidFill>
                <a:schemeClr val="accent1"/>
              </a:solidFill>
              <a:latin typeface="Lato"/>
              <a:ea typeface="Lato"/>
              <a:cs typeface="Lato"/>
              <a:sym typeface="Lato"/>
            </a:endParaRPr>
          </a:p>
          <a:p>
            <a:pPr indent="0" lvl="0" marL="0" rtl="0" algn="l">
              <a:spcBef>
                <a:spcPts val="0"/>
              </a:spcBef>
              <a:spcAft>
                <a:spcPts val="0"/>
              </a:spcAft>
              <a:buNone/>
            </a:pPr>
            <a:r>
              <a:rPr lang="en" sz="1300">
                <a:solidFill>
                  <a:schemeClr val="accent1"/>
                </a:solidFill>
                <a:latin typeface="Lato"/>
                <a:ea typeface="Lato"/>
                <a:cs typeface="Lato"/>
                <a:sym typeface="Lato"/>
              </a:rPr>
              <a:t>After two round renewal, I cannot renew this borrowing anymore: balance of public resource and private resource</a:t>
            </a:r>
            <a:endParaRPr sz="1300">
              <a:solidFill>
                <a:schemeClr val="accent1"/>
              </a:solidFill>
              <a:latin typeface="Lato"/>
              <a:ea typeface="Lato"/>
              <a:cs typeface="Lato"/>
              <a:sym typeface="Lato"/>
            </a:endParaRPr>
          </a:p>
        </p:txBody>
      </p:sp>
      <p:pic>
        <p:nvPicPr>
          <p:cNvPr id="109" name="Google Shape;109;p15"/>
          <p:cNvPicPr preferRelativeResize="0"/>
          <p:nvPr/>
        </p:nvPicPr>
        <p:blipFill>
          <a:blip r:embed="rId7">
            <a:alphaModFix/>
          </a:blip>
          <a:stretch>
            <a:fillRect/>
          </a:stretch>
        </p:blipFill>
        <p:spPr>
          <a:xfrm>
            <a:off x="7535150" y="488550"/>
            <a:ext cx="1529150" cy="1529150"/>
          </a:xfrm>
          <a:prstGeom prst="rect">
            <a:avLst/>
          </a:prstGeom>
          <a:noFill/>
          <a:ln>
            <a:noFill/>
          </a:ln>
        </p:spPr>
      </p:pic>
      <p:sp>
        <p:nvSpPr>
          <p:cNvPr id="110" name="Google Shape;110;p15"/>
          <p:cNvSpPr txBox="1"/>
          <p:nvPr/>
        </p:nvSpPr>
        <p:spPr>
          <a:xfrm>
            <a:off x="-60275" y="4082100"/>
            <a:ext cx="22407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First Due Date Receipt</a:t>
            </a:r>
            <a:endParaRPr sz="1300">
              <a:solidFill>
                <a:schemeClr val="accent1"/>
              </a:solidFill>
              <a:latin typeface="Lato"/>
              <a:ea typeface="Lato"/>
              <a:cs typeface="Lato"/>
              <a:sym typeface="Lato"/>
            </a:endParaRPr>
          </a:p>
        </p:txBody>
      </p:sp>
      <p:sp>
        <p:nvSpPr>
          <p:cNvPr id="111" name="Google Shape;111;p15"/>
          <p:cNvSpPr txBox="1"/>
          <p:nvPr>
            <p:ph type="title"/>
          </p:nvPr>
        </p:nvSpPr>
        <p:spPr>
          <a:xfrm>
            <a:off x="586941" y="624938"/>
            <a:ext cx="7688700" cy="5352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lang="en"/>
              <a:t>Analysis</a:t>
            </a:r>
            <a:endParaRPr sz="2300"/>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5" name="Shape 115"/>
        <p:cNvGrpSpPr/>
        <p:nvPr/>
      </p:nvGrpSpPr>
      <p:grpSpPr>
        <a:xfrm>
          <a:off x="0" y="0"/>
          <a:ext cx="0" cy="0"/>
          <a:chOff x="0" y="0"/>
          <a:chExt cx="0" cy="0"/>
        </a:xfrm>
      </p:grpSpPr>
      <p:sp>
        <p:nvSpPr>
          <p:cNvPr id="116" name="Google Shape;116;p16"/>
          <p:cNvSpPr txBox="1"/>
          <p:nvPr>
            <p:ph type="title"/>
          </p:nvPr>
        </p:nvSpPr>
        <p:spPr>
          <a:xfrm>
            <a:off x="2043575" y="1347250"/>
            <a:ext cx="6045000" cy="535200"/>
          </a:xfrm>
          <a:prstGeom prst="rect">
            <a:avLst/>
          </a:prstGeom>
        </p:spPr>
        <p:txBody>
          <a:bodyPr anchorCtr="0" anchor="t" bIns="91425" lIns="91425" spcFirstLastPara="1" rIns="91425" wrap="square" tIns="91425">
            <a:normAutofit fontScale="90000"/>
          </a:bodyPr>
          <a:lstStyle/>
          <a:p>
            <a:pPr indent="0" lvl="0" marL="0" marR="0" rtl="0" algn="l">
              <a:lnSpc>
                <a:spcPct val="100000"/>
              </a:lnSpc>
              <a:spcBef>
                <a:spcPts val="0"/>
              </a:spcBef>
              <a:spcAft>
                <a:spcPts val="0"/>
              </a:spcAft>
              <a:buNone/>
            </a:pPr>
            <a:r>
              <a:rPr b="0" lang="en"/>
              <a:t>Smart Reservation System</a:t>
            </a:r>
            <a:endParaRPr b="0"/>
          </a:p>
        </p:txBody>
      </p:sp>
      <p:sp>
        <p:nvSpPr>
          <p:cNvPr id="117" name="Google Shape;117;p16"/>
          <p:cNvSpPr txBox="1"/>
          <p:nvPr>
            <p:ph idx="1" type="body"/>
          </p:nvPr>
        </p:nvSpPr>
        <p:spPr>
          <a:xfrm>
            <a:off x="5836275" y="2371700"/>
            <a:ext cx="2909400" cy="1719600"/>
          </a:xfrm>
          <a:prstGeom prst="rect">
            <a:avLst/>
          </a:prstGeom>
        </p:spPr>
        <p:txBody>
          <a:bodyPr anchorCtr="0" anchor="t" bIns="91425" lIns="91425" spcFirstLastPara="1" rIns="91425" wrap="square" tIns="91425">
            <a:noAutofit/>
          </a:bodyPr>
          <a:lstStyle/>
          <a:p>
            <a:pPr indent="0" lvl="0" marL="0" rtl="0" algn="l">
              <a:lnSpc>
                <a:spcPct val="150000"/>
              </a:lnSpc>
              <a:spcBef>
                <a:spcPts val="0"/>
              </a:spcBef>
              <a:spcAft>
                <a:spcPts val="0"/>
              </a:spcAft>
              <a:buNone/>
            </a:pPr>
            <a:r>
              <a:rPr lang="en">
                <a:solidFill>
                  <a:schemeClr val="dk2"/>
                </a:solidFill>
                <a:latin typeface="Raleway"/>
                <a:ea typeface="Raleway"/>
                <a:cs typeface="Raleway"/>
                <a:sym typeface="Raleway"/>
              </a:rPr>
              <a:t>Place a hold</a:t>
            </a:r>
            <a:endParaRPr>
              <a:solidFill>
                <a:schemeClr val="dk2"/>
              </a:solidFill>
              <a:latin typeface="Raleway"/>
              <a:ea typeface="Raleway"/>
              <a:cs typeface="Raleway"/>
              <a:sym typeface="Raleway"/>
            </a:endParaRPr>
          </a:p>
          <a:p>
            <a:pPr indent="0" lvl="0" marL="0" rtl="0" algn="l">
              <a:lnSpc>
                <a:spcPct val="150000"/>
              </a:lnSpc>
              <a:spcBef>
                <a:spcPts val="0"/>
              </a:spcBef>
              <a:spcAft>
                <a:spcPts val="0"/>
              </a:spcAft>
              <a:buNone/>
            </a:pPr>
            <a:r>
              <a:t/>
            </a:r>
            <a:endParaRPr>
              <a:solidFill>
                <a:schemeClr val="dk2"/>
              </a:solidFill>
              <a:latin typeface="Raleway"/>
              <a:ea typeface="Raleway"/>
              <a:cs typeface="Raleway"/>
              <a:sym typeface="Raleway"/>
            </a:endParaRPr>
          </a:p>
          <a:p>
            <a:pPr indent="0" lvl="0" marL="0" rtl="0" algn="l">
              <a:lnSpc>
                <a:spcPct val="150000"/>
              </a:lnSpc>
              <a:spcBef>
                <a:spcPts val="0"/>
              </a:spcBef>
              <a:spcAft>
                <a:spcPts val="0"/>
              </a:spcAft>
              <a:buNone/>
            </a:pPr>
            <a:r>
              <a:rPr lang="en">
                <a:solidFill>
                  <a:schemeClr val="dk2"/>
                </a:solidFill>
                <a:latin typeface="Raleway"/>
                <a:ea typeface="Raleway"/>
                <a:cs typeface="Raleway"/>
                <a:sym typeface="Raleway"/>
              </a:rPr>
              <a:t>My Holds in My Account</a:t>
            </a:r>
            <a:endParaRPr>
              <a:solidFill>
                <a:schemeClr val="dk2"/>
              </a:solidFill>
              <a:latin typeface="Raleway"/>
              <a:ea typeface="Raleway"/>
              <a:cs typeface="Raleway"/>
              <a:sym typeface="Raleway"/>
            </a:endParaRPr>
          </a:p>
          <a:p>
            <a:pPr indent="0" lvl="0" marL="0" rtl="0" algn="l">
              <a:lnSpc>
                <a:spcPct val="150000"/>
              </a:lnSpc>
              <a:spcBef>
                <a:spcPts val="0"/>
              </a:spcBef>
              <a:spcAft>
                <a:spcPts val="0"/>
              </a:spcAft>
              <a:buNone/>
            </a:pPr>
            <a:r>
              <a:rPr lang="en">
                <a:solidFill>
                  <a:schemeClr val="dk2"/>
                </a:solidFill>
                <a:latin typeface="Raleway"/>
                <a:ea typeface="Raleway"/>
                <a:cs typeface="Raleway"/>
                <a:sym typeface="Raleway"/>
              </a:rPr>
              <a:t>Cancel Hold</a:t>
            </a:r>
            <a:endParaRPr>
              <a:solidFill>
                <a:schemeClr val="dk2"/>
              </a:solidFill>
              <a:latin typeface="Raleway"/>
              <a:ea typeface="Raleway"/>
              <a:cs typeface="Raleway"/>
              <a:sym typeface="Raleway"/>
            </a:endParaRPr>
          </a:p>
          <a:p>
            <a:pPr indent="0" lvl="0" marL="0" rtl="0" algn="l">
              <a:lnSpc>
                <a:spcPct val="150000"/>
              </a:lnSpc>
              <a:spcBef>
                <a:spcPts val="0"/>
              </a:spcBef>
              <a:spcAft>
                <a:spcPts val="0"/>
              </a:spcAft>
              <a:buNone/>
            </a:pPr>
            <a:r>
              <a:rPr lang="en">
                <a:solidFill>
                  <a:schemeClr val="dk2"/>
                </a:solidFill>
                <a:latin typeface="Raleway"/>
                <a:ea typeface="Raleway"/>
                <a:cs typeface="Raleway"/>
                <a:sym typeface="Raleway"/>
              </a:rPr>
              <a:t>Freeze Hold</a:t>
            </a:r>
            <a:endParaRPr>
              <a:solidFill>
                <a:schemeClr val="dk2"/>
              </a:solidFill>
              <a:latin typeface="Raleway"/>
              <a:ea typeface="Raleway"/>
              <a:cs typeface="Raleway"/>
              <a:sym typeface="Raleway"/>
            </a:endParaRPr>
          </a:p>
          <a:p>
            <a:pPr indent="0" lvl="0" marL="0" rtl="0" algn="l">
              <a:lnSpc>
                <a:spcPct val="150000"/>
              </a:lnSpc>
              <a:spcBef>
                <a:spcPts val="0"/>
              </a:spcBef>
              <a:spcAft>
                <a:spcPts val="0"/>
              </a:spcAft>
              <a:buNone/>
            </a:pPr>
            <a:r>
              <a:rPr lang="en">
                <a:solidFill>
                  <a:schemeClr val="dk2"/>
                </a:solidFill>
                <a:latin typeface="Raleway"/>
                <a:ea typeface="Raleway"/>
                <a:cs typeface="Raleway"/>
                <a:sym typeface="Raleway"/>
              </a:rPr>
              <a:t>Unfreeze Hold</a:t>
            </a:r>
            <a:endParaRPr>
              <a:solidFill>
                <a:schemeClr val="dk2"/>
              </a:solidFill>
              <a:latin typeface="Raleway"/>
              <a:ea typeface="Raleway"/>
              <a:cs typeface="Raleway"/>
              <a:sym typeface="Raleway"/>
            </a:endParaRPr>
          </a:p>
          <a:p>
            <a:pPr indent="0" lvl="0" marL="0" rtl="0" algn="l">
              <a:lnSpc>
                <a:spcPct val="150000"/>
              </a:lnSpc>
              <a:spcBef>
                <a:spcPts val="0"/>
              </a:spcBef>
              <a:spcAft>
                <a:spcPts val="1200"/>
              </a:spcAft>
              <a:buNone/>
            </a:pPr>
            <a:r>
              <a:t/>
            </a:r>
            <a:endParaRPr>
              <a:solidFill>
                <a:srgbClr val="2D3B45"/>
              </a:solidFill>
              <a:highlight>
                <a:srgbClr val="FFFFFF"/>
              </a:highlight>
            </a:endParaRPr>
          </a:p>
        </p:txBody>
      </p:sp>
      <p:pic>
        <p:nvPicPr>
          <p:cNvPr id="118" name="Google Shape;118;p16"/>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119" name="Google Shape;119;p16"/>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457200" rtl="0" algn="l">
              <a:lnSpc>
                <a:spcPct val="150000"/>
              </a:lnSpc>
              <a:spcBef>
                <a:spcPts val="0"/>
              </a:spcBef>
              <a:spcAft>
                <a:spcPts val="0"/>
              </a:spcAft>
              <a:buNone/>
            </a:pPr>
            <a:r>
              <a:t/>
            </a:r>
            <a:endParaRPr/>
          </a:p>
        </p:txBody>
      </p:sp>
      <p:pic>
        <p:nvPicPr>
          <p:cNvPr id="120" name="Google Shape;120;p16"/>
          <p:cNvPicPr preferRelativeResize="0"/>
          <p:nvPr/>
        </p:nvPicPr>
        <p:blipFill>
          <a:blip r:embed="rId4">
            <a:alphaModFix/>
          </a:blip>
          <a:stretch>
            <a:fillRect/>
          </a:stretch>
        </p:blipFill>
        <p:spPr>
          <a:xfrm>
            <a:off x="595088" y="3235050"/>
            <a:ext cx="4904002" cy="1352625"/>
          </a:xfrm>
          <a:prstGeom prst="rect">
            <a:avLst/>
          </a:prstGeom>
          <a:noFill/>
          <a:ln>
            <a:noFill/>
          </a:ln>
        </p:spPr>
      </p:pic>
      <p:pic>
        <p:nvPicPr>
          <p:cNvPr id="121" name="Google Shape;121;p16"/>
          <p:cNvPicPr preferRelativeResize="0"/>
          <p:nvPr/>
        </p:nvPicPr>
        <p:blipFill>
          <a:blip r:embed="rId5">
            <a:alphaModFix/>
          </a:blip>
          <a:stretch>
            <a:fillRect/>
          </a:stretch>
        </p:blipFill>
        <p:spPr>
          <a:xfrm>
            <a:off x="543802" y="2295925"/>
            <a:ext cx="5006565" cy="690563"/>
          </a:xfrm>
          <a:prstGeom prst="rect">
            <a:avLst/>
          </a:prstGeom>
          <a:noFill/>
          <a:ln>
            <a:noFill/>
          </a:ln>
        </p:spPr>
      </p:pic>
      <p:sp>
        <p:nvSpPr>
          <p:cNvPr id="122" name="Google Shape;122;p16"/>
          <p:cNvSpPr txBox="1"/>
          <p:nvPr/>
        </p:nvSpPr>
        <p:spPr>
          <a:xfrm>
            <a:off x="688725" y="615700"/>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Analysis</a:t>
            </a:r>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6" name="Shape 126"/>
        <p:cNvGrpSpPr/>
        <p:nvPr/>
      </p:nvGrpSpPr>
      <p:grpSpPr>
        <a:xfrm>
          <a:off x="0" y="0"/>
          <a:ext cx="0" cy="0"/>
          <a:chOff x="0" y="0"/>
          <a:chExt cx="0" cy="0"/>
        </a:xfrm>
      </p:grpSpPr>
      <p:sp>
        <p:nvSpPr>
          <p:cNvPr id="127" name="Google Shape;127;p17"/>
          <p:cNvSpPr txBox="1"/>
          <p:nvPr>
            <p:ph type="title"/>
          </p:nvPr>
        </p:nvSpPr>
        <p:spPr>
          <a:xfrm>
            <a:off x="1656900" y="1234625"/>
            <a:ext cx="45621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155"/>
              <a:t>My Smart System Required Topics</a:t>
            </a:r>
            <a:endParaRPr/>
          </a:p>
        </p:txBody>
      </p:sp>
      <p:pic>
        <p:nvPicPr>
          <p:cNvPr id="128" name="Google Shape;128;p17"/>
          <p:cNvPicPr preferRelativeResize="0"/>
          <p:nvPr/>
        </p:nvPicPr>
        <p:blipFill>
          <a:blip r:embed="rId3">
            <a:alphaModFix/>
          </a:blip>
          <a:stretch>
            <a:fillRect/>
          </a:stretch>
        </p:blipFill>
        <p:spPr>
          <a:xfrm>
            <a:off x="7753525" y="488550"/>
            <a:ext cx="1310775" cy="1310775"/>
          </a:xfrm>
          <a:prstGeom prst="rect">
            <a:avLst/>
          </a:prstGeom>
          <a:noFill/>
          <a:ln>
            <a:noFill/>
          </a:ln>
        </p:spPr>
      </p:pic>
      <p:sp>
        <p:nvSpPr>
          <p:cNvPr id="129" name="Google Shape;129;p17"/>
          <p:cNvSpPr txBox="1"/>
          <p:nvPr>
            <p:ph idx="1" type="body"/>
          </p:nvPr>
        </p:nvSpPr>
        <p:spPr>
          <a:xfrm>
            <a:off x="3760650" y="1799338"/>
            <a:ext cx="1111200" cy="388800"/>
          </a:xfrm>
          <a:prstGeom prst="rect">
            <a:avLst/>
          </a:prstGeom>
        </p:spPr>
        <p:txBody>
          <a:bodyPr anchorCtr="0" anchor="ctr" bIns="91425" lIns="91425" spcFirstLastPara="1" rIns="91425" wrap="square" tIns="91425">
            <a:normAutofit lnSpcReduction="10000"/>
          </a:bodyPr>
          <a:lstStyle/>
          <a:p>
            <a:pPr indent="0" lvl="0" marL="0" rtl="0" algn="ctr">
              <a:lnSpc>
                <a:spcPct val="100000"/>
              </a:lnSpc>
              <a:spcBef>
                <a:spcPts val="0"/>
              </a:spcBef>
              <a:spcAft>
                <a:spcPts val="0"/>
              </a:spcAft>
              <a:buNone/>
            </a:pPr>
            <a:r>
              <a:rPr b="1" lang="en" sz="1500" u="sng">
                <a:solidFill>
                  <a:schemeClr val="dk2"/>
                </a:solidFill>
                <a:latin typeface="Raleway"/>
                <a:ea typeface="Raleway"/>
                <a:cs typeface="Raleway"/>
                <a:sym typeface="Raleway"/>
              </a:rPr>
              <a:t>Library</a:t>
            </a:r>
            <a:endParaRPr b="1" sz="1100" u="sng">
              <a:solidFill>
                <a:srgbClr val="000000"/>
              </a:solidFill>
              <a:latin typeface="Arial"/>
              <a:ea typeface="Arial"/>
              <a:cs typeface="Arial"/>
              <a:sym typeface="Arial"/>
            </a:endParaRPr>
          </a:p>
        </p:txBody>
      </p:sp>
      <p:sp>
        <p:nvSpPr>
          <p:cNvPr id="130" name="Google Shape;130;p17"/>
          <p:cNvSpPr txBox="1"/>
          <p:nvPr>
            <p:ph idx="1" type="body"/>
          </p:nvPr>
        </p:nvSpPr>
        <p:spPr>
          <a:xfrm>
            <a:off x="3566775" y="3764400"/>
            <a:ext cx="1501200" cy="344100"/>
          </a:xfrm>
          <a:prstGeom prst="rect">
            <a:avLst/>
          </a:prstGeom>
        </p:spPr>
        <p:txBody>
          <a:bodyPr anchorCtr="0" anchor="ctr" bIns="91425" lIns="91425" spcFirstLastPara="1" rIns="91425" wrap="square" tIns="91425">
            <a:noAutofit/>
          </a:bodyPr>
          <a:lstStyle/>
          <a:p>
            <a:pPr indent="0" lvl="0" marL="0" marR="0" rtl="0" algn="ctr">
              <a:lnSpc>
                <a:spcPct val="80000"/>
              </a:lnSpc>
              <a:spcBef>
                <a:spcPts val="0"/>
              </a:spcBef>
              <a:spcAft>
                <a:spcPts val="0"/>
              </a:spcAft>
              <a:buSzPts val="688"/>
              <a:buNone/>
            </a:pPr>
            <a:r>
              <a:rPr b="1" lang="en" sz="1537" u="sng">
                <a:solidFill>
                  <a:schemeClr val="dk2"/>
                </a:solidFill>
                <a:latin typeface="Raleway"/>
                <a:ea typeface="Raleway"/>
                <a:cs typeface="Raleway"/>
                <a:sym typeface="Raleway"/>
              </a:rPr>
              <a:t>Algorithms</a:t>
            </a:r>
            <a:endParaRPr b="1" sz="1537" u="sng">
              <a:solidFill>
                <a:schemeClr val="dk2"/>
              </a:solidFill>
              <a:latin typeface="Raleway"/>
              <a:ea typeface="Raleway"/>
              <a:cs typeface="Raleway"/>
              <a:sym typeface="Raleway"/>
            </a:endParaRPr>
          </a:p>
        </p:txBody>
      </p:sp>
      <p:sp>
        <p:nvSpPr>
          <p:cNvPr id="131" name="Google Shape;131;p17"/>
          <p:cNvSpPr txBox="1"/>
          <p:nvPr>
            <p:ph idx="1" type="body"/>
          </p:nvPr>
        </p:nvSpPr>
        <p:spPr>
          <a:xfrm>
            <a:off x="4601800" y="4383363"/>
            <a:ext cx="2328000" cy="347400"/>
          </a:xfrm>
          <a:prstGeom prst="rect">
            <a:avLst/>
          </a:prstGeom>
          <a:solidFill>
            <a:srgbClr val="CCCCCC"/>
          </a:solidFill>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Efficiency Of </a:t>
            </a:r>
            <a:r>
              <a:rPr b="1" lang="en" sz="1200">
                <a:solidFill>
                  <a:schemeClr val="dk2"/>
                </a:solidFill>
                <a:latin typeface="Raleway"/>
                <a:ea typeface="Raleway"/>
                <a:cs typeface="Raleway"/>
                <a:sym typeface="Raleway"/>
              </a:rPr>
              <a:t>Algorithms</a:t>
            </a:r>
            <a:endParaRPr b="1" sz="1200">
              <a:solidFill>
                <a:schemeClr val="dk2"/>
              </a:solidFill>
              <a:latin typeface="Raleway"/>
              <a:ea typeface="Raleway"/>
              <a:cs typeface="Raleway"/>
              <a:sym typeface="Raleway"/>
            </a:endParaRPr>
          </a:p>
        </p:txBody>
      </p:sp>
      <p:sp>
        <p:nvSpPr>
          <p:cNvPr id="132" name="Google Shape;132;p17"/>
          <p:cNvSpPr txBox="1"/>
          <p:nvPr>
            <p:ph idx="1" type="body"/>
          </p:nvPr>
        </p:nvSpPr>
        <p:spPr>
          <a:xfrm>
            <a:off x="2751325" y="4410974"/>
            <a:ext cx="1678800" cy="292200"/>
          </a:xfrm>
          <a:prstGeom prst="rect">
            <a:avLst/>
          </a:prstGeom>
          <a:solidFill>
            <a:srgbClr val="CCCCCC"/>
          </a:solidFill>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Sorting</a:t>
            </a:r>
            <a:endParaRPr b="1" sz="1200">
              <a:solidFill>
                <a:schemeClr val="dk2"/>
              </a:solidFill>
              <a:latin typeface="Raleway"/>
              <a:ea typeface="Raleway"/>
              <a:cs typeface="Raleway"/>
              <a:sym typeface="Raleway"/>
            </a:endParaRPr>
          </a:p>
        </p:txBody>
      </p:sp>
      <p:sp>
        <p:nvSpPr>
          <p:cNvPr id="133" name="Google Shape;133;p17"/>
          <p:cNvSpPr txBox="1"/>
          <p:nvPr>
            <p:ph idx="1" type="body"/>
          </p:nvPr>
        </p:nvSpPr>
        <p:spPr>
          <a:xfrm>
            <a:off x="5140562" y="3169725"/>
            <a:ext cx="1371600" cy="347400"/>
          </a:xfrm>
          <a:prstGeom prst="rect">
            <a:avLst/>
          </a:prstGeom>
          <a:solidFill>
            <a:srgbClr val="FFD966"/>
          </a:solidFill>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Heap</a:t>
            </a:r>
            <a:endParaRPr b="1" sz="1200">
              <a:solidFill>
                <a:schemeClr val="dk2"/>
              </a:solidFill>
              <a:latin typeface="Raleway"/>
              <a:ea typeface="Raleway"/>
              <a:cs typeface="Raleway"/>
              <a:sym typeface="Raleway"/>
            </a:endParaRPr>
          </a:p>
        </p:txBody>
      </p:sp>
      <p:sp>
        <p:nvSpPr>
          <p:cNvPr id="134" name="Google Shape;134;p17"/>
          <p:cNvSpPr txBox="1"/>
          <p:nvPr>
            <p:ph idx="1" type="body"/>
          </p:nvPr>
        </p:nvSpPr>
        <p:spPr>
          <a:xfrm>
            <a:off x="3535025" y="2338638"/>
            <a:ext cx="1678800" cy="292200"/>
          </a:xfrm>
          <a:prstGeom prst="rect">
            <a:avLst/>
          </a:prstGeom>
          <a:solidFill>
            <a:schemeClr val="accent2"/>
          </a:solidFill>
        </p:spPr>
        <p:txBody>
          <a:bodyPr anchorCtr="0" anchor="ctr" bIns="91425" lIns="91425" spcFirstLastPara="1" rIns="91425" wrap="square" tIns="91425">
            <a:noAutofit/>
          </a:bodyPr>
          <a:lstStyle/>
          <a:p>
            <a:pPr indent="0" lvl="0" marL="0" rtl="0" algn="ctr">
              <a:lnSpc>
                <a:spcPct val="100000"/>
              </a:lnSpc>
              <a:spcBef>
                <a:spcPts val="0"/>
              </a:spcBef>
              <a:spcAft>
                <a:spcPts val="0"/>
              </a:spcAft>
              <a:buNone/>
            </a:pPr>
            <a:r>
              <a:rPr b="1" lang="en" sz="1100">
                <a:solidFill>
                  <a:schemeClr val="dk2"/>
                </a:solidFill>
                <a:latin typeface="Raleway"/>
                <a:ea typeface="Raleway"/>
                <a:cs typeface="Raleway"/>
                <a:sym typeface="Raleway"/>
              </a:rPr>
              <a:t>Smart</a:t>
            </a:r>
            <a:r>
              <a:rPr b="1" lang="en" sz="1100">
                <a:solidFill>
                  <a:schemeClr val="dk2"/>
                </a:solidFill>
                <a:latin typeface="Raleway"/>
                <a:ea typeface="Raleway"/>
                <a:cs typeface="Raleway"/>
                <a:sym typeface="Raleway"/>
              </a:rPr>
              <a:t> Borrow System</a:t>
            </a:r>
            <a:endParaRPr b="1" sz="1100">
              <a:solidFill>
                <a:srgbClr val="000000"/>
              </a:solidFill>
              <a:latin typeface="Arial"/>
              <a:ea typeface="Arial"/>
              <a:cs typeface="Arial"/>
              <a:sym typeface="Arial"/>
            </a:endParaRPr>
          </a:p>
        </p:txBody>
      </p:sp>
      <p:sp>
        <p:nvSpPr>
          <p:cNvPr id="135" name="Google Shape;135;p17"/>
          <p:cNvSpPr txBox="1"/>
          <p:nvPr/>
        </p:nvSpPr>
        <p:spPr>
          <a:xfrm>
            <a:off x="3680475" y="2781350"/>
            <a:ext cx="1273800" cy="415500"/>
          </a:xfrm>
          <a:prstGeom prst="rect">
            <a:avLst/>
          </a:prstGeom>
          <a:no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en" sz="1500" u="sng">
                <a:solidFill>
                  <a:schemeClr val="dk2"/>
                </a:solidFill>
                <a:latin typeface="Raleway"/>
                <a:ea typeface="Raleway"/>
                <a:cs typeface="Raleway"/>
                <a:sym typeface="Raleway"/>
              </a:rPr>
              <a:t>ADT</a:t>
            </a:r>
            <a:endParaRPr/>
          </a:p>
        </p:txBody>
      </p:sp>
      <p:sp>
        <p:nvSpPr>
          <p:cNvPr id="136" name="Google Shape;136;p17"/>
          <p:cNvSpPr txBox="1"/>
          <p:nvPr>
            <p:ph idx="1" type="body"/>
          </p:nvPr>
        </p:nvSpPr>
        <p:spPr>
          <a:xfrm>
            <a:off x="2080137" y="3175000"/>
            <a:ext cx="1371600" cy="365700"/>
          </a:xfrm>
          <a:prstGeom prst="rect">
            <a:avLst/>
          </a:prstGeom>
          <a:solidFill>
            <a:srgbClr val="FFD966"/>
          </a:solidFill>
        </p:spPr>
        <p:txBody>
          <a:bodyPr anchorCtr="0" anchor="ctr" bIns="91425" lIns="91425" spcFirstLastPara="1" rIns="91425" wrap="square" tIns="91425">
            <a:noAutofit/>
          </a:bodyPr>
          <a:lstStyle/>
          <a:p>
            <a:pPr indent="0" lvl="0" marL="0" marR="0" rtl="0" algn="ctr">
              <a:lnSpc>
                <a:spcPct val="60000"/>
              </a:lnSpc>
              <a:spcBef>
                <a:spcPts val="0"/>
              </a:spcBef>
              <a:spcAft>
                <a:spcPts val="0"/>
              </a:spcAft>
              <a:buSzPts val="533"/>
              <a:buNone/>
            </a:pPr>
            <a:r>
              <a:rPr b="1" lang="en" sz="1230">
                <a:solidFill>
                  <a:schemeClr val="dk2"/>
                </a:solidFill>
                <a:latin typeface="Raleway"/>
                <a:ea typeface="Raleway"/>
                <a:cs typeface="Raleway"/>
                <a:sym typeface="Raleway"/>
              </a:rPr>
              <a:t>Deque &amp; </a:t>
            </a:r>
            <a:r>
              <a:rPr b="1" lang="en" sz="1230">
                <a:solidFill>
                  <a:schemeClr val="dk2"/>
                </a:solidFill>
                <a:latin typeface="Raleway"/>
                <a:ea typeface="Raleway"/>
                <a:cs typeface="Raleway"/>
                <a:sym typeface="Raleway"/>
              </a:rPr>
              <a:t>PriorityQueue</a:t>
            </a:r>
            <a:endParaRPr b="1" sz="1230">
              <a:solidFill>
                <a:schemeClr val="dk2"/>
              </a:solidFill>
              <a:latin typeface="Raleway"/>
              <a:ea typeface="Raleway"/>
              <a:cs typeface="Raleway"/>
              <a:sym typeface="Raleway"/>
            </a:endParaRPr>
          </a:p>
        </p:txBody>
      </p:sp>
      <p:sp>
        <p:nvSpPr>
          <p:cNvPr id="137" name="Google Shape;137;p17"/>
          <p:cNvSpPr txBox="1"/>
          <p:nvPr>
            <p:ph idx="1" type="body"/>
          </p:nvPr>
        </p:nvSpPr>
        <p:spPr>
          <a:xfrm>
            <a:off x="3630425" y="3169725"/>
            <a:ext cx="1371600" cy="347400"/>
          </a:xfrm>
          <a:prstGeom prst="rect">
            <a:avLst/>
          </a:prstGeom>
          <a:solidFill>
            <a:srgbClr val="FFD966"/>
          </a:solidFill>
        </p:spPr>
        <p:txBody>
          <a:bodyPr anchorCtr="0" anchor="ctr" bIns="91425" lIns="91425" spcFirstLastPara="1" rIns="91425" wrap="square" tIns="91425">
            <a:noAutofit/>
          </a:bodyPr>
          <a:lstStyle/>
          <a:p>
            <a:pPr indent="0" lvl="0" marL="0" marR="0" rtl="0" algn="l">
              <a:lnSpc>
                <a:spcPct val="100000"/>
              </a:lnSpc>
              <a:spcBef>
                <a:spcPts val="0"/>
              </a:spcBef>
              <a:spcAft>
                <a:spcPts val="0"/>
              </a:spcAft>
              <a:buNone/>
            </a:pPr>
            <a:r>
              <a:rPr b="1" lang="en" sz="1200">
                <a:solidFill>
                  <a:schemeClr val="dk2"/>
                </a:solidFill>
                <a:latin typeface="Raleway"/>
                <a:ea typeface="Raleway"/>
                <a:cs typeface="Raleway"/>
                <a:sym typeface="Raleway"/>
              </a:rPr>
              <a:t>Map/Dictionary</a:t>
            </a:r>
            <a:endParaRPr b="1" sz="1200">
              <a:solidFill>
                <a:schemeClr val="dk2"/>
              </a:solidFill>
              <a:latin typeface="Raleway"/>
              <a:ea typeface="Raleway"/>
              <a:cs typeface="Raleway"/>
              <a:sym typeface="Raleway"/>
            </a:endParaRPr>
          </a:p>
        </p:txBody>
      </p:sp>
      <p:sp>
        <p:nvSpPr>
          <p:cNvPr id="138" name="Google Shape;138;p17"/>
          <p:cNvSpPr txBox="1"/>
          <p:nvPr>
            <p:ph idx="1" type="body"/>
          </p:nvPr>
        </p:nvSpPr>
        <p:spPr>
          <a:xfrm>
            <a:off x="6698425" y="3169725"/>
            <a:ext cx="1371600" cy="347400"/>
          </a:xfrm>
          <a:prstGeom prst="rect">
            <a:avLst/>
          </a:prstGeom>
          <a:solidFill>
            <a:srgbClr val="FFD966"/>
          </a:solidFill>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Bag</a:t>
            </a:r>
            <a:endParaRPr b="1" sz="1200">
              <a:solidFill>
                <a:schemeClr val="dk2"/>
              </a:solidFill>
              <a:latin typeface="Raleway"/>
              <a:ea typeface="Raleway"/>
              <a:cs typeface="Raleway"/>
              <a:sym typeface="Raleway"/>
            </a:endParaRPr>
          </a:p>
        </p:txBody>
      </p:sp>
      <p:sp>
        <p:nvSpPr>
          <p:cNvPr id="139" name="Google Shape;139;p17"/>
          <p:cNvSpPr txBox="1"/>
          <p:nvPr>
            <p:ph idx="1" type="body"/>
          </p:nvPr>
        </p:nvSpPr>
        <p:spPr>
          <a:xfrm>
            <a:off x="529825" y="3175000"/>
            <a:ext cx="1371600" cy="344100"/>
          </a:xfrm>
          <a:prstGeom prst="rect">
            <a:avLst/>
          </a:prstGeom>
          <a:solidFill>
            <a:srgbClr val="FFD966"/>
          </a:solidFill>
        </p:spPr>
        <p:txBody>
          <a:bodyPr anchorCtr="0" anchor="ctr" bIns="91425" lIns="91425" spcFirstLastPara="1" rIns="91425" wrap="square" tIns="91425">
            <a:noAutofit/>
          </a:bodyPr>
          <a:lstStyle/>
          <a:p>
            <a:pPr indent="0" lvl="0" marL="0" rtl="0" algn="ctr">
              <a:lnSpc>
                <a:spcPct val="80000"/>
              </a:lnSpc>
              <a:spcBef>
                <a:spcPts val="0"/>
              </a:spcBef>
              <a:spcAft>
                <a:spcPts val="0"/>
              </a:spcAft>
              <a:buSzPts val="935"/>
              <a:buNone/>
            </a:pPr>
            <a:r>
              <a:rPr b="1" lang="en" sz="1200">
                <a:solidFill>
                  <a:schemeClr val="dk2"/>
                </a:solidFill>
                <a:latin typeface="Raleway"/>
                <a:ea typeface="Raleway"/>
                <a:cs typeface="Raleway"/>
                <a:sym typeface="Raleway"/>
              </a:rPr>
              <a:t>List</a:t>
            </a:r>
            <a:endParaRPr b="1" sz="1200">
              <a:solidFill>
                <a:srgbClr val="000000"/>
              </a:solidFill>
              <a:latin typeface="Arial"/>
              <a:ea typeface="Arial"/>
              <a:cs typeface="Arial"/>
              <a:sym typeface="Arial"/>
            </a:endParaRPr>
          </a:p>
        </p:txBody>
      </p:sp>
      <p:sp>
        <p:nvSpPr>
          <p:cNvPr id="140" name="Google Shape;140;p17"/>
          <p:cNvSpPr txBox="1"/>
          <p:nvPr>
            <p:ph idx="1" type="body"/>
          </p:nvPr>
        </p:nvSpPr>
        <p:spPr>
          <a:xfrm>
            <a:off x="458175" y="4410975"/>
            <a:ext cx="2085300" cy="292200"/>
          </a:xfrm>
          <a:prstGeom prst="rect">
            <a:avLst/>
          </a:prstGeom>
          <a:solidFill>
            <a:srgbClr val="CCCCCC"/>
          </a:solidFill>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Comparable </a:t>
            </a:r>
            <a:endParaRPr b="1" sz="1200">
              <a:solidFill>
                <a:schemeClr val="dk2"/>
              </a:solidFill>
              <a:latin typeface="Raleway"/>
              <a:ea typeface="Raleway"/>
              <a:cs typeface="Raleway"/>
              <a:sym typeface="Raleway"/>
            </a:endParaRPr>
          </a:p>
        </p:txBody>
      </p:sp>
      <p:sp>
        <p:nvSpPr>
          <p:cNvPr id="141" name="Google Shape;141;p17"/>
          <p:cNvSpPr txBox="1"/>
          <p:nvPr>
            <p:ph idx="1" type="body"/>
          </p:nvPr>
        </p:nvSpPr>
        <p:spPr>
          <a:xfrm>
            <a:off x="7101475" y="4383374"/>
            <a:ext cx="1893000" cy="344100"/>
          </a:xfrm>
          <a:prstGeom prst="rect">
            <a:avLst/>
          </a:prstGeom>
          <a:solidFill>
            <a:srgbClr val="CCCCCC"/>
          </a:solidFill>
        </p:spPr>
        <p:txBody>
          <a:bodyPr anchorCtr="0" anchor="t" bIns="91425" lIns="91425" spcFirstLastPara="1" rIns="91425" wrap="square" tIns="91425">
            <a:noAutofit/>
          </a:bodyPr>
          <a:lstStyle/>
          <a:p>
            <a:pPr indent="0" lvl="0" marL="0" marR="0" rtl="0" algn="ctr">
              <a:lnSpc>
                <a:spcPct val="100000"/>
              </a:lnSpc>
              <a:spcBef>
                <a:spcPts val="0"/>
              </a:spcBef>
              <a:spcAft>
                <a:spcPts val="0"/>
              </a:spcAft>
              <a:buNone/>
            </a:pPr>
            <a:r>
              <a:rPr b="1" lang="en" sz="1200">
                <a:solidFill>
                  <a:schemeClr val="dk2"/>
                </a:solidFill>
                <a:latin typeface="Raleway"/>
                <a:ea typeface="Raleway"/>
                <a:cs typeface="Raleway"/>
                <a:sym typeface="Raleway"/>
              </a:rPr>
              <a:t>Recursion</a:t>
            </a:r>
            <a:endParaRPr b="1" sz="1200">
              <a:solidFill>
                <a:schemeClr val="dk2"/>
              </a:solidFill>
              <a:latin typeface="Raleway"/>
              <a:ea typeface="Raleway"/>
              <a:cs typeface="Raleway"/>
              <a:sym typeface="Raleway"/>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18"/>
          <p:cNvSpPr txBox="1"/>
          <p:nvPr>
            <p:ph type="title"/>
          </p:nvPr>
        </p:nvSpPr>
        <p:spPr>
          <a:xfrm>
            <a:off x="815475" y="1236000"/>
            <a:ext cx="5317800" cy="5352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Algorithm for smart borrowing</a:t>
            </a:r>
            <a:endParaRPr/>
          </a:p>
        </p:txBody>
      </p:sp>
      <p:sp>
        <p:nvSpPr>
          <p:cNvPr id="147" name="Google Shape;147;p18"/>
          <p:cNvSpPr txBox="1"/>
          <p:nvPr/>
        </p:nvSpPr>
        <p:spPr>
          <a:xfrm>
            <a:off x="771875" y="1834700"/>
            <a:ext cx="3000000" cy="400200"/>
          </a:xfrm>
          <a:prstGeom prst="rect">
            <a:avLst/>
          </a:prstGeom>
          <a:noFill/>
          <a:ln>
            <a:noFill/>
          </a:ln>
        </p:spPr>
        <p:txBody>
          <a:bodyPr anchorCtr="0" anchor="t" bIns="91425" lIns="91425" spcFirstLastPara="1" rIns="91425" wrap="square" tIns="91425">
            <a:spAutoFit/>
          </a:bodyPr>
          <a:lstStyle/>
          <a:p>
            <a:pPr indent="0" lvl="0" marL="457200" rtl="0" algn="l">
              <a:spcBef>
                <a:spcPts val="0"/>
              </a:spcBef>
              <a:spcAft>
                <a:spcPts val="0"/>
              </a:spcAft>
              <a:buNone/>
            </a:pPr>
            <a:r>
              <a:t/>
            </a:r>
            <a:endParaRPr/>
          </a:p>
        </p:txBody>
      </p:sp>
      <p:pic>
        <p:nvPicPr>
          <p:cNvPr id="148" name="Google Shape;148;p18"/>
          <p:cNvPicPr preferRelativeResize="0"/>
          <p:nvPr/>
        </p:nvPicPr>
        <p:blipFill>
          <a:blip r:embed="rId3">
            <a:alphaModFix/>
          </a:blip>
          <a:stretch>
            <a:fillRect/>
          </a:stretch>
        </p:blipFill>
        <p:spPr>
          <a:xfrm>
            <a:off x="7535150" y="488550"/>
            <a:ext cx="1529150" cy="1529150"/>
          </a:xfrm>
          <a:prstGeom prst="rect">
            <a:avLst/>
          </a:prstGeom>
          <a:noFill/>
          <a:ln>
            <a:noFill/>
          </a:ln>
        </p:spPr>
      </p:pic>
      <p:sp>
        <p:nvSpPr>
          <p:cNvPr id="149" name="Google Shape;149;p18"/>
          <p:cNvSpPr/>
          <p:nvPr/>
        </p:nvSpPr>
        <p:spPr>
          <a:xfrm>
            <a:off x="1268725" y="2234900"/>
            <a:ext cx="1383000" cy="6243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Manage the Hold</a:t>
            </a:r>
            <a:endParaRPr>
              <a:latin typeface="Lato"/>
              <a:ea typeface="Lato"/>
              <a:cs typeface="Lato"/>
              <a:sym typeface="Lato"/>
            </a:endParaRPr>
          </a:p>
        </p:txBody>
      </p:sp>
      <p:sp>
        <p:nvSpPr>
          <p:cNvPr id="150" name="Google Shape;150;p18"/>
          <p:cNvSpPr/>
          <p:nvPr/>
        </p:nvSpPr>
        <p:spPr>
          <a:xfrm>
            <a:off x="114300" y="3806200"/>
            <a:ext cx="1611600" cy="948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ArrayDeque: FIFO</a:t>
            </a:r>
            <a:endParaRPr>
              <a:latin typeface="Lato"/>
              <a:ea typeface="Lato"/>
              <a:cs typeface="Lato"/>
              <a:sym typeface="Lato"/>
            </a:endParaRPr>
          </a:p>
        </p:txBody>
      </p:sp>
      <p:sp>
        <p:nvSpPr>
          <p:cNvPr id="151" name="Google Shape;151;p18"/>
          <p:cNvSpPr/>
          <p:nvPr/>
        </p:nvSpPr>
        <p:spPr>
          <a:xfrm>
            <a:off x="2404100" y="3855750"/>
            <a:ext cx="1916400" cy="948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HashMap: Cancel or freeze</a:t>
            </a:r>
            <a:endParaRPr>
              <a:latin typeface="Lato"/>
              <a:ea typeface="Lato"/>
              <a:cs typeface="Lato"/>
              <a:sym typeface="Lato"/>
            </a:endParaRPr>
          </a:p>
        </p:txBody>
      </p:sp>
      <p:sp>
        <p:nvSpPr>
          <p:cNvPr id="152" name="Google Shape;152;p18"/>
          <p:cNvSpPr/>
          <p:nvPr/>
        </p:nvSpPr>
        <p:spPr>
          <a:xfrm>
            <a:off x="7228000" y="3614075"/>
            <a:ext cx="1836300" cy="998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HeapPriorityQueue: </a:t>
            </a:r>
            <a:r>
              <a:rPr lang="en">
                <a:latin typeface="Lato"/>
                <a:ea typeface="Lato"/>
                <a:cs typeface="Lato"/>
                <a:sym typeface="Lato"/>
              </a:rPr>
              <a:t>auto renewal</a:t>
            </a:r>
            <a:endParaRPr>
              <a:latin typeface="Lato"/>
              <a:ea typeface="Lato"/>
              <a:cs typeface="Lato"/>
              <a:sym typeface="Lato"/>
            </a:endParaRPr>
          </a:p>
        </p:txBody>
      </p:sp>
      <p:sp>
        <p:nvSpPr>
          <p:cNvPr id="153" name="Google Shape;153;p18"/>
          <p:cNvSpPr/>
          <p:nvPr/>
        </p:nvSpPr>
        <p:spPr>
          <a:xfrm>
            <a:off x="6057900" y="2017700"/>
            <a:ext cx="1477200" cy="9486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Manage the Loan</a:t>
            </a:r>
            <a:endParaRPr>
              <a:latin typeface="Lato"/>
              <a:ea typeface="Lato"/>
              <a:cs typeface="Lato"/>
              <a:sym typeface="Lato"/>
            </a:endParaRPr>
          </a:p>
        </p:txBody>
      </p:sp>
      <p:sp>
        <p:nvSpPr>
          <p:cNvPr id="154" name="Google Shape;154;p18"/>
          <p:cNvSpPr/>
          <p:nvPr/>
        </p:nvSpPr>
        <p:spPr>
          <a:xfrm>
            <a:off x="4998700" y="3659800"/>
            <a:ext cx="1836300" cy="998100"/>
          </a:xfrm>
          <a:prstGeom prst="ellipse">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a:latin typeface="Lato"/>
                <a:ea typeface="Lato"/>
                <a:cs typeface="Lato"/>
                <a:sym typeface="Lato"/>
              </a:rPr>
              <a:t>Resizable ArrayBag</a:t>
            </a:r>
            <a:endParaRPr>
              <a:latin typeface="Lato"/>
              <a:ea typeface="Lato"/>
              <a:cs typeface="Lato"/>
              <a:sym typeface="Lato"/>
            </a:endParaRPr>
          </a:p>
        </p:txBody>
      </p:sp>
      <p:cxnSp>
        <p:nvCxnSpPr>
          <p:cNvPr id="155" name="Google Shape;155;p18"/>
          <p:cNvCxnSpPr>
            <a:stCxn id="149" idx="3"/>
            <a:endCxn id="150" idx="0"/>
          </p:cNvCxnSpPr>
          <p:nvPr/>
        </p:nvCxnSpPr>
        <p:spPr>
          <a:xfrm flipH="1">
            <a:off x="920161" y="2767773"/>
            <a:ext cx="551100" cy="1038300"/>
          </a:xfrm>
          <a:prstGeom prst="straightConnector1">
            <a:avLst/>
          </a:prstGeom>
          <a:noFill/>
          <a:ln cap="flat" cmpd="sng" w="9525">
            <a:solidFill>
              <a:schemeClr val="dk2"/>
            </a:solidFill>
            <a:prstDash val="solid"/>
            <a:round/>
            <a:headEnd len="med" w="med" type="none"/>
            <a:tailEnd len="med" w="med" type="none"/>
          </a:ln>
        </p:spPr>
      </p:cxnSp>
      <p:cxnSp>
        <p:nvCxnSpPr>
          <p:cNvPr id="156" name="Google Shape;156;p18"/>
          <p:cNvCxnSpPr>
            <a:stCxn id="149" idx="5"/>
            <a:endCxn id="151" idx="0"/>
          </p:cNvCxnSpPr>
          <p:nvPr/>
        </p:nvCxnSpPr>
        <p:spPr>
          <a:xfrm>
            <a:off x="2449189" y="2767773"/>
            <a:ext cx="913200" cy="1088100"/>
          </a:xfrm>
          <a:prstGeom prst="straightConnector1">
            <a:avLst/>
          </a:prstGeom>
          <a:noFill/>
          <a:ln cap="flat" cmpd="sng" w="9525">
            <a:solidFill>
              <a:schemeClr val="dk2"/>
            </a:solidFill>
            <a:prstDash val="solid"/>
            <a:round/>
            <a:headEnd len="med" w="med" type="none"/>
            <a:tailEnd len="med" w="med" type="none"/>
          </a:ln>
        </p:spPr>
      </p:cxnSp>
      <p:cxnSp>
        <p:nvCxnSpPr>
          <p:cNvPr id="157" name="Google Shape;157;p18"/>
          <p:cNvCxnSpPr>
            <a:stCxn id="153" idx="5"/>
            <a:endCxn id="152" idx="0"/>
          </p:cNvCxnSpPr>
          <p:nvPr/>
        </p:nvCxnSpPr>
        <p:spPr>
          <a:xfrm>
            <a:off x="7318769" y="2827381"/>
            <a:ext cx="827400" cy="786600"/>
          </a:xfrm>
          <a:prstGeom prst="straightConnector1">
            <a:avLst/>
          </a:prstGeom>
          <a:noFill/>
          <a:ln cap="flat" cmpd="sng" w="9525">
            <a:solidFill>
              <a:schemeClr val="dk2"/>
            </a:solidFill>
            <a:prstDash val="solid"/>
            <a:round/>
            <a:headEnd len="med" w="med" type="none"/>
            <a:tailEnd len="med" w="med" type="none"/>
          </a:ln>
        </p:spPr>
      </p:cxnSp>
      <p:cxnSp>
        <p:nvCxnSpPr>
          <p:cNvPr id="158" name="Google Shape;158;p18"/>
          <p:cNvCxnSpPr>
            <a:stCxn id="153" idx="3"/>
            <a:endCxn id="154" idx="0"/>
          </p:cNvCxnSpPr>
          <p:nvPr/>
        </p:nvCxnSpPr>
        <p:spPr>
          <a:xfrm flipH="1">
            <a:off x="5916931" y="2827381"/>
            <a:ext cx="357300" cy="832500"/>
          </a:xfrm>
          <a:prstGeom prst="straightConnector1">
            <a:avLst/>
          </a:prstGeom>
          <a:noFill/>
          <a:ln cap="flat" cmpd="sng" w="9525">
            <a:solidFill>
              <a:schemeClr val="dk2"/>
            </a:solidFill>
            <a:prstDash val="solid"/>
            <a:round/>
            <a:headEnd len="med" w="med" type="none"/>
            <a:tailEnd len="med" w="med" type="none"/>
          </a:ln>
        </p:spPr>
      </p:cxnSp>
      <p:sp>
        <p:nvSpPr>
          <p:cNvPr id="159" name="Google Shape;159;p18"/>
          <p:cNvSpPr txBox="1"/>
          <p:nvPr/>
        </p:nvSpPr>
        <p:spPr>
          <a:xfrm>
            <a:off x="763025" y="620100"/>
            <a:ext cx="3000000" cy="585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2600">
                <a:solidFill>
                  <a:schemeClr val="dk2"/>
                </a:solidFill>
                <a:latin typeface="Raleway"/>
                <a:ea typeface="Raleway"/>
                <a:cs typeface="Raleway"/>
                <a:sym typeface="Raleway"/>
              </a:rPr>
              <a:t>Analysis</a:t>
            </a:r>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3" name="Shape 163"/>
        <p:cNvGrpSpPr/>
        <p:nvPr/>
      </p:nvGrpSpPr>
      <p:grpSpPr>
        <a:xfrm>
          <a:off x="0" y="0"/>
          <a:ext cx="0" cy="0"/>
          <a:chOff x="0" y="0"/>
          <a:chExt cx="0" cy="0"/>
        </a:xfrm>
      </p:grpSpPr>
      <p:pic>
        <p:nvPicPr>
          <p:cNvPr descr="Beautify this slide" id="164" name="Google Shape;164;p19"/>
          <p:cNvPicPr preferRelativeResize="0"/>
          <p:nvPr/>
        </p:nvPicPr>
        <p:blipFill>
          <a:blip r:embed="rId3">
            <a:alphaModFix/>
          </a:blip>
          <a:stretch>
            <a:fillRect/>
          </a:stretch>
        </p:blipFill>
        <p:spPr>
          <a:xfrm>
            <a:off x="0" y="19936"/>
            <a:ext cx="9143545" cy="5103381"/>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8" name="Shape 168"/>
        <p:cNvGrpSpPr/>
        <p:nvPr/>
      </p:nvGrpSpPr>
      <p:grpSpPr>
        <a:xfrm>
          <a:off x="0" y="0"/>
          <a:ext cx="0" cy="0"/>
          <a:chOff x="0" y="0"/>
          <a:chExt cx="0" cy="0"/>
        </a:xfrm>
      </p:grpSpPr>
      <p:pic>
        <p:nvPicPr>
          <p:cNvPr descr="Beautify this slide" id="169" name="Google Shape;169;p20"/>
          <p:cNvPicPr preferRelativeResize="0"/>
          <p:nvPr/>
        </p:nvPicPr>
        <p:blipFill>
          <a:blip r:embed="rId3">
            <a:alphaModFix/>
          </a:blip>
          <a:stretch>
            <a:fillRect/>
          </a:stretch>
        </p:blipFill>
        <p:spPr>
          <a:xfrm>
            <a:off x="0" y="19936"/>
            <a:ext cx="9143545" cy="510338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21"/>
          <p:cNvSpPr txBox="1"/>
          <p:nvPr>
            <p:ph type="title"/>
          </p:nvPr>
        </p:nvSpPr>
        <p:spPr>
          <a:xfrm>
            <a:off x="500500" y="1263700"/>
            <a:ext cx="8643600" cy="5406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sz="2377"/>
              <a:t>Analysis : Renewal Logic </a:t>
            </a:r>
            <a:r>
              <a:rPr lang="en"/>
              <a:t>            </a:t>
            </a:r>
            <a:endParaRPr/>
          </a:p>
        </p:txBody>
      </p:sp>
      <p:sp>
        <p:nvSpPr>
          <p:cNvPr id="175" name="Google Shape;175;p21"/>
          <p:cNvSpPr txBox="1"/>
          <p:nvPr>
            <p:ph idx="1" type="body"/>
          </p:nvPr>
        </p:nvSpPr>
        <p:spPr>
          <a:xfrm>
            <a:off x="307625" y="2133325"/>
            <a:ext cx="8836500" cy="2806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
              <a:t>Why choose Heap instead of Array and Node: Efficiency of Algorithm</a:t>
            </a:r>
            <a:endParaRPr/>
          </a:p>
          <a:p>
            <a:pPr indent="0" lvl="0" marL="0" rtl="0" algn="l">
              <a:spcBef>
                <a:spcPts val="1200"/>
              </a:spcBef>
              <a:spcAft>
                <a:spcPts val="0"/>
              </a:spcAft>
              <a:buNone/>
            </a:pPr>
            <a:r>
              <a:rPr lang="en" sz="1100">
                <a:solidFill>
                  <a:srgbClr val="000000"/>
                </a:solidFill>
                <a:latin typeface="Arial"/>
                <a:ea typeface="Arial"/>
                <a:cs typeface="Arial"/>
                <a:sym typeface="Arial"/>
              </a:rPr>
              <a:t>    </a:t>
            </a:r>
            <a:r>
              <a:rPr lang="en" sz="1100">
                <a:solidFill>
                  <a:srgbClr val="000000"/>
                </a:solidFill>
                <a:latin typeface="Arial"/>
                <a:ea typeface="Arial"/>
                <a:cs typeface="Arial"/>
                <a:sym typeface="Arial"/>
              </a:rPr>
              <a:t>Heap</a:t>
            </a:r>
            <a:r>
              <a:rPr lang="en" sz="1100">
                <a:solidFill>
                  <a:srgbClr val="000000"/>
                </a:solidFill>
                <a:latin typeface="Arial"/>
                <a:ea typeface="Arial"/>
                <a:cs typeface="Arial"/>
                <a:sym typeface="Arial"/>
              </a:rPr>
              <a:t>                                        </a:t>
            </a:r>
            <a:r>
              <a:rPr lang="en" sz="1100">
                <a:solidFill>
                  <a:srgbClr val="000000"/>
                </a:solidFill>
                <a:latin typeface="Arial"/>
                <a:ea typeface="Arial"/>
                <a:cs typeface="Arial"/>
                <a:sym typeface="Arial"/>
              </a:rPr>
              <a:t>array unsorted:         Sorted Array              linked List(unsorted)   </a:t>
            </a:r>
            <a:endParaRPr/>
          </a:p>
          <a:p>
            <a:pPr indent="0" lvl="0" marL="0" rtl="0" algn="l">
              <a:spcBef>
                <a:spcPts val="1200"/>
              </a:spcBef>
              <a:spcAft>
                <a:spcPts val="0"/>
              </a:spcAft>
              <a:buNone/>
            </a:pPr>
            <a:r>
              <a:rPr b="1" lang="en" sz="1100">
                <a:solidFill>
                  <a:srgbClr val="000000"/>
                </a:solidFill>
                <a:latin typeface="Arial"/>
                <a:ea typeface="Arial"/>
                <a:cs typeface="Arial"/>
                <a:sym typeface="Arial"/>
              </a:rPr>
              <a:t>Insert:</a:t>
            </a:r>
            <a:r>
              <a:rPr lang="en" sz="1100">
                <a:solidFill>
                  <a:srgbClr val="000000"/>
                </a:solidFill>
                <a:latin typeface="Arial"/>
                <a:ea typeface="Arial"/>
                <a:cs typeface="Arial"/>
                <a:sym typeface="Arial"/>
              </a:rPr>
              <a:t> O(log n)                                O(1)                          </a:t>
            </a:r>
            <a:r>
              <a:rPr b="1" lang="en" sz="1100">
                <a:solidFill>
                  <a:srgbClr val="000000"/>
                </a:solidFill>
                <a:latin typeface="Arial"/>
                <a:ea typeface="Arial"/>
                <a:cs typeface="Arial"/>
                <a:sym typeface="Arial"/>
              </a:rPr>
              <a:t>O(n)                            </a:t>
            </a:r>
            <a:r>
              <a:rPr lang="en" sz="1100">
                <a:solidFill>
                  <a:srgbClr val="000000"/>
                </a:solidFill>
                <a:latin typeface="Arial"/>
                <a:ea typeface="Arial"/>
                <a:cs typeface="Arial"/>
                <a:sym typeface="Arial"/>
              </a:rPr>
              <a:t>O(1)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Remove min/max:</a:t>
            </a:r>
            <a:r>
              <a:rPr lang="en" sz="1100">
                <a:solidFill>
                  <a:srgbClr val="000000"/>
                </a:solidFill>
                <a:latin typeface="Arial"/>
                <a:ea typeface="Arial"/>
                <a:cs typeface="Arial"/>
                <a:sym typeface="Arial"/>
              </a:rPr>
              <a:t> O(log n)            </a:t>
            </a:r>
            <a:r>
              <a:rPr b="1" lang="en" sz="1100">
                <a:solidFill>
                  <a:srgbClr val="000000"/>
                </a:solidFill>
                <a:latin typeface="Arial"/>
                <a:ea typeface="Arial"/>
                <a:cs typeface="Arial"/>
                <a:sym typeface="Arial"/>
              </a:rPr>
              <a:t>O(n)                          O(1) </a:t>
            </a:r>
            <a:r>
              <a:rPr lang="en" sz="1100">
                <a:solidFill>
                  <a:srgbClr val="000000"/>
                </a:solidFill>
                <a:latin typeface="Arial"/>
                <a:ea typeface="Arial"/>
                <a:cs typeface="Arial"/>
                <a:sym typeface="Arial"/>
              </a:rPr>
              <a:t>                           </a:t>
            </a:r>
            <a:r>
              <a:rPr b="1" lang="en" sz="1100">
                <a:solidFill>
                  <a:srgbClr val="000000"/>
                </a:solidFill>
                <a:latin typeface="Arial"/>
                <a:ea typeface="Arial"/>
                <a:cs typeface="Arial"/>
                <a:sym typeface="Arial"/>
              </a:rPr>
              <a:t>O(n)</a:t>
            </a:r>
            <a:r>
              <a:rPr lang="en" sz="1100">
                <a:solidFill>
                  <a:srgbClr val="000000"/>
                </a:solidFill>
                <a:latin typeface="Arial"/>
                <a:ea typeface="Arial"/>
                <a:cs typeface="Arial"/>
                <a:sym typeface="Arial"/>
              </a:rPr>
              <a:t> </a:t>
            </a:r>
            <a:endParaRPr sz="1100">
              <a:solidFill>
                <a:srgbClr val="000000"/>
              </a:solidFill>
              <a:latin typeface="Arial"/>
              <a:ea typeface="Arial"/>
              <a:cs typeface="Arial"/>
              <a:sym typeface="Arial"/>
            </a:endParaRPr>
          </a:p>
          <a:p>
            <a:pPr indent="0" lvl="0" marL="0" rtl="0" algn="l">
              <a:spcBef>
                <a:spcPts val="1200"/>
              </a:spcBef>
              <a:spcAft>
                <a:spcPts val="0"/>
              </a:spcAft>
              <a:buNone/>
            </a:pPr>
            <a:r>
              <a:rPr b="1" lang="en" sz="1100">
                <a:solidFill>
                  <a:srgbClr val="000000"/>
                </a:solidFill>
                <a:latin typeface="Arial"/>
                <a:ea typeface="Arial"/>
                <a:cs typeface="Arial"/>
                <a:sym typeface="Arial"/>
              </a:rPr>
              <a:t>Peek:</a:t>
            </a:r>
            <a:r>
              <a:rPr lang="en" sz="1100">
                <a:solidFill>
                  <a:srgbClr val="000000"/>
                </a:solidFill>
                <a:latin typeface="Arial"/>
                <a:ea typeface="Arial"/>
                <a:cs typeface="Arial"/>
                <a:sym typeface="Arial"/>
              </a:rPr>
              <a:t> O(1)</a:t>
            </a:r>
            <a:endParaRPr sz="1100">
              <a:solidFill>
                <a:srgbClr val="000000"/>
              </a:solidFill>
              <a:latin typeface="Arial"/>
              <a:ea typeface="Arial"/>
              <a:cs typeface="Arial"/>
              <a:sym typeface="Arial"/>
            </a:endParaRPr>
          </a:p>
          <a:p>
            <a:pPr indent="0" lvl="0" marL="0" rtl="0" algn="l">
              <a:lnSpc>
                <a:spcPct val="100000"/>
              </a:lnSpc>
              <a:spcBef>
                <a:spcPts val="1200"/>
              </a:spcBef>
              <a:spcAft>
                <a:spcPts val="0"/>
              </a:spcAft>
              <a:buNone/>
            </a:pPr>
            <a:r>
              <a:t/>
            </a:r>
            <a:endParaRPr sz="1800">
              <a:solidFill>
                <a:schemeClr val="dk2"/>
              </a:solidFill>
              <a:latin typeface="Raleway"/>
              <a:ea typeface="Raleway"/>
              <a:cs typeface="Raleway"/>
              <a:sym typeface="Raleway"/>
            </a:endParaRPr>
          </a:p>
          <a:p>
            <a:pPr indent="0" lvl="0" marL="0" rtl="0" algn="l">
              <a:lnSpc>
                <a:spcPct val="100000"/>
              </a:lnSpc>
              <a:spcBef>
                <a:spcPts val="0"/>
              </a:spcBef>
              <a:spcAft>
                <a:spcPts val="0"/>
              </a:spcAft>
              <a:buNone/>
            </a:pPr>
            <a:r>
              <a:t/>
            </a:r>
            <a:endParaRPr sz="1800">
              <a:solidFill>
                <a:schemeClr val="dk2"/>
              </a:solidFill>
              <a:latin typeface="Raleway"/>
              <a:ea typeface="Raleway"/>
              <a:cs typeface="Raleway"/>
              <a:sym typeface="Raleway"/>
            </a:endParaRPr>
          </a:p>
          <a:p>
            <a:pPr indent="0" lvl="0" marL="0" rtl="0" algn="l">
              <a:lnSpc>
                <a:spcPct val="100000"/>
              </a:lnSpc>
              <a:spcBef>
                <a:spcPts val="0"/>
              </a:spcBef>
              <a:spcAft>
                <a:spcPts val="0"/>
              </a:spcAft>
              <a:buNone/>
            </a:pPr>
            <a:r>
              <a:rPr lang="en" sz="1800">
                <a:solidFill>
                  <a:schemeClr val="dk2"/>
                </a:solidFill>
                <a:latin typeface="Raleway"/>
                <a:ea typeface="Raleway"/>
                <a:cs typeface="Raleway"/>
                <a:sym typeface="Raleway"/>
              </a:rPr>
              <a:t> Final Decision: </a:t>
            </a:r>
            <a:r>
              <a:rPr lang="en" sz="1800">
                <a:solidFill>
                  <a:schemeClr val="dk2"/>
                </a:solidFill>
                <a:latin typeface="Raleway"/>
                <a:ea typeface="Raleway"/>
                <a:cs typeface="Raleway"/>
                <a:sym typeface="Raleway"/>
              </a:rPr>
              <a:t>Heap + PriorityQueue  →HeapPriorityQueue</a:t>
            </a:r>
            <a:endParaRPr b="1" sz="2600">
              <a:solidFill>
                <a:schemeClr val="dk2"/>
              </a:solidFill>
              <a:latin typeface="Raleway"/>
              <a:ea typeface="Raleway"/>
              <a:cs typeface="Raleway"/>
              <a:sym typeface="Raleway"/>
            </a:endParaRPr>
          </a:p>
          <a:p>
            <a:pPr indent="0" lvl="0" marL="0" rtl="0" algn="l">
              <a:spcBef>
                <a:spcPts val="0"/>
              </a:spcBef>
              <a:spcAft>
                <a:spcPts val="1200"/>
              </a:spcAft>
              <a:buNone/>
            </a:pPr>
            <a:r>
              <a:t/>
            </a:r>
            <a:endParaRPr/>
          </a:p>
        </p:txBody>
      </p:sp>
      <p:sp>
        <p:nvSpPr>
          <p:cNvPr id="176" name="Google Shape;176;p21"/>
          <p:cNvSpPr txBox="1"/>
          <p:nvPr/>
        </p:nvSpPr>
        <p:spPr>
          <a:xfrm>
            <a:off x="841525" y="769350"/>
            <a:ext cx="5275500" cy="4464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700">
                <a:solidFill>
                  <a:schemeClr val="accent1"/>
                </a:solidFill>
                <a:latin typeface="Lato"/>
                <a:ea typeface="Lato"/>
                <a:cs typeface="Lato"/>
                <a:sym typeface="Lato"/>
              </a:rPr>
              <a:t>Figure out the Decision</a:t>
            </a:r>
            <a:r>
              <a:rPr b="1" lang="en" sz="1700">
                <a:solidFill>
                  <a:schemeClr val="accent1"/>
                </a:solidFill>
                <a:latin typeface="Lato"/>
                <a:ea typeface="Lato"/>
                <a:cs typeface="Lato"/>
                <a:sym typeface="Lato"/>
              </a:rPr>
              <a:t> </a:t>
            </a:r>
            <a:r>
              <a:rPr b="1" lang="en" sz="1700">
                <a:solidFill>
                  <a:schemeClr val="accent1"/>
                </a:solidFill>
                <a:latin typeface="Lato"/>
                <a:ea typeface="Lato"/>
                <a:cs typeface="Lato"/>
                <a:sym typeface="Lato"/>
              </a:rPr>
              <a:t>by C</a:t>
            </a:r>
            <a:r>
              <a:rPr b="1" lang="en" sz="1700">
                <a:solidFill>
                  <a:schemeClr val="accent1"/>
                </a:solidFill>
                <a:latin typeface="Lato"/>
                <a:ea typeface="Lato"/>
                <a:cs typeface="Lato"/>
                <a:sym typeface="Lato"/>
              </a:rPr>
              <a:t>omparing the efficiency</a:t>
            </a:r>
            <a:endParaRPr b="1" sz="1700">
              <a:solidFill>
                <a:schemeClr val="accent1"/>
              </a:solidFill>
              <a:latin typeface="Lato"/>
              <a:ea typeface="Lato"/>
              <a:cs typeface="Lato"/>
              <a:sym typeface="Lato"/>
            </a:endParaRPr>
          </a:p>
        </p:txBody>
      </p:sp>
      <p:sp>
        <p:nvSpPr>
          <p:cNvPr id="177" name="Google Shape;177;p21"/>
          <p:cNvSpPr txBox="1"/>
          <p:nvPr/>
        </p:nvSpPr>
        <p:spPr>
          <a:xfrm>
            <a:off x="0" y="0"/>
            <a:ext cx="30000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p>
        </p:txBody>
      </p:sp>
      <p:sp>
        <p:nvSpPr>
          <p:cNvPr id="178" name="Google Shape;178;p21"/>
          <p:cNvSpPr txBox="1"/>
          <p:nvPr/>
        </p:nvSpPr>
        <p:spPr>
          <a:xfrm>
            <a:off x="430450" y="1804300"/>
            <a:ext cx="52755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300">
                <a:solidFill>
                  <a:schemeClr val="accent1"/>
                </a:solidFill>
                <a:latin typeface="Lato"/>
                <a:ea typeface="Lato"/>
                <a:cs typeface="Lato"/>
                <a:sym typeface="Lato"/>
              </a:rPr>
              <a:t>Heap = array-based tree</a:t>
            </a:r>
            <a:endParaRPr sz="1300">
              <a:solidFill>
                <a:schemeClr val="accent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